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1" charset="1" panose="020B0503030501040103"/>
      <p:regular r:id="rId10"/>
    </p:embeddedFont>
    <p:embeddedFont>
      <p:font typeface="Canva Sans 1 Bold" charset="1" panose="020B0803030501040103"/>
      <p:regular r:id="rId11"/>
    </p:embeddedFont>
    <p:embeddedFont>
      <p:font typeface="Canva Sans 1 Italics" charset="1" panose="020B0503030501040103"/>
      <p:regular r:id="rId12"/>
    </p:embeddedFont>
    <p:embeddedFont>
      <p:font typeface="Canva Sans 1 Bold Italics" charset="1" panose="020B0803030501040103"/>
      <p:regular r:id="rId13"/>
    </p:embeddedFont>
    <p:embeddedFont>
      <p:font typeface="Canva Sans 2" charset="1" panose="020B0503030501040103"/>
      <p:regular r:id="rId14"/>
    </p:embeddedFont>
    <p:embeddedFont>
      <p:font typeface="Canva Sans 2 Bold" charset="1" panose="020B0803030501040103"/>
      <p:regular r:id="rId15"/>
    </p:embeddedFont>
    <p:embeddedFont>
      <p:font typeface="Canva Sans 2 Italics" charset="1" panose="020B0503030501040103"/>
      <p:regular r:id="rId16"/>
    </p:embeddedFont>
    <p:embeddedFont>
      <p:font typeface="Canva Sans 2 Bold Italics" charset="1" panose="020B0803030501040103"/>
      <p:regular r:id="rId17"/>
    </p:embeddedFont>
    <p:embeddedFont>
      <p:font typeface="Canva Sans 2 Medium" charset="1" panose="020B0603030501040103"/>
      <p:regular r:id="rId18"/>
    </p:embeddedFont>
    <p:embeddedFont>
      <p:font typeface="Canva Sans 2 Medium Italics" charset="1" panose="020B0603030501040103"/>
      <p:regular r:id="rId19"/>
    </p:embeddedFont>
    <p:embeddedFont>
      <p:font typeface="Clear Sans" charset="1" panose="020B0503030202020304"/>
      <p:regular r:id="rId20"/>
    </p:embeddedFont>
    <p:embeddedFont>
      <p:font typeface="Clear Sans Bold" charset="1" panose="020B0803030202020304"/>
      <p:regular r:id="rId21"/>
    </p:embeddedFont>
    <p:embeddedFont>
      <p:font typeface="Clear Sans Italics" charset="1" panose="020B0503030202090304"/>
      <p:regular r:id="rId22"/>
    </p:embeddedFont>
    <p:embeddedFont>
      <p:font typeface="Clear Sans Bold Italics" charset="1" panose="020B0803030202090304"/>
      <p:regular r:id="rId23"/>
    </p:embeddedFont>
    <p:embeddedFont>
      <p:font typeface="Clear Sans Thin" charset="1" panose="020B0203030202020304"/>
      <p:regular r:id="rId24"/>
    </p:embeddedFont>
    <p:embeddedFont>
      <p:font typeface="Clear Sans Light" charset="1" panose="020B0303030202020304"/>
      <p:regular r:id="rId25"/>
    </p:embeddedFont>
    <p:embeddedFont>
      <p:font typeface="Clear Sans Medium" charset="1" panose="020B0603030202020304"/>
      <p:regular r:id="rId26"/>
    </p:embeddedFont>
    <p:embeddedFont>
      <p:font typeface="Clear Sans Medium Italics" charset="1" panose="020B0603030202090304"/>
      <p:regular r:id="rId27"/>
    </p:embeddedFont>
    <p:embeddedFont>
      <p:font typeface="Barlow" charset="1" panose="00000500000000000000"/>
      <p:regular r:id="rId28"/>
    </p:embeddedFont>
    <p:embeddedFont>
      <p:font typeface="Barlow Bold" charset="1" panose="00000800000000000000"/>
      <p:regular r:id="rId29"/>
    </p:embeddedFont>
    <p:embeddedFont>
      <p:font typeface="Barlow Italics" charset="1" panose="00000500000000000000"/>
      <p:regular r:id="rId30"/>
    </p:embeddedFont>
    <p:embeddedFont>
      <p:font typeface="Barlow Bold Italics" charset="1" panose="00000800000000000000"/>
      <p:regular r:id="rId31"/>
    </p:embeddedFont>
    <p:embeddedFont>
      <p:font typeface="Barlow Thin" charset="1" panose="00000300000000000000"/>
      <p:regular r:id="rId32"/>
    </p:embeddedFont>
    <p:embeddedFont>
      <p:font typeface="Barlow Thin Italics" charset="1" panose="00000300000000000000"/>
      <p:regular r:id="rId33"/>
    </p:embeddedFont>
    <p:embeddedFont>
      <p:font typeface="Barlow Extra-Light" charset="1" panose="00000300000000000000"/>
      <p:regular r:id="rId34"/>
    </p:embeddedFont>
    <p:embeddedFont>
      <p:font typeface="Barlow Extra-Light Italics" charset="1" panose="00000300000000000000"/>
      <p:regular r:id="rId35"/>
    </p:embeddedFont>
    <p:embeddedFont>
      <p:font typeface="Barlow Light" charset="1" panose="00000400000000000000"/>
      <p:regular r:id="rId36"/>
    </p:embeddedFont>
    <p:embeddedFont>
      <p:font typeface="Barlow Light Italics" charset="1" panose="00000400000000000000"/>
      <p:regular r:id="rId37"/>
    </p:embeddedFont>
    <p:embeddedFont>
      <p:font typeface="Barlow Medium" charset="1" panose="00000600000000000000"/>
      <p:regular r:id="rId38"/>
    </p:embeddedFont>
    <p:embeddedFont>
      <p:font typeface="Barlow Medium Italics" charset="1" panose="00000600000000000000"/>
      <p:regular r:id="rId39"/>
    </p:embeddedFont>
    <p:embeddedFont>
      <p:font typeface="Barlow Semi-Bold" charset="1" panose="00000700000000000000"/>
      <p:regular r:id="rId40"/>
    </p:embeddedFont>
    <p:embeddedFont>
      <p:font typeface="Barlow Semi-Bold Italics" charset="1" panose="00000700000000000000"/>
      <p:regular r:id="rId41"/>
    </p:embeddedFont>
    <p:embeddedFont>
      <p:font typeface="Barlow Ultra-Bold" charset="1" panose="00000900000000000000"/>
      <p:regular r:id="rId42"/>
    </p:embeddedFont>
    <p:embeddedFont>
      <p:font typeface="Barlow Ultra-Bold Italics" charset="1" panose="00000900000000000000"/>
      <p:regular r:id="rId43"/>
    </p:embeddedFont>
    <p:embeddedFont>
      <p:font typeface="Barlow Heavy" charset="1" panose="00000A00000000000000"/>
      <p:regular r:id="rId44"/>
    </p:embeddedFont>
    <p:embeddedFont>
      <p:font typeface="Barlow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2.png" Type="http://schemas.openxmlformats.org/officeDocument/2006/relationships/image"/><Relationship Id="rId6" Target="../media/image48.jpeg" Type="http://schemas.openxmlformats.org/officeDocument/2006/relationships/image"/><Relationship Id="rId7" Target="../media/image49.jpe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41.jpeg" Type="http://schemas.openxmlformats.org/officeDocument/2006/relationships/image"/><Relationship Id="rId12" Target="../media/image5.png" Type="http://schemas.openxmlformats.org/officeDocument/2006/relationships/image"/><Relationship Id="rId13" Target="../media/image6.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2.jpeg" Type="http://schemas.openxmlformats.org/officeDocument/2006/relationships/image"/><Relationship Id="rId4" Target="../media/image43.jpeg" Type="http://schemas.openxmlformats.org/officeDocument/2006/relationships/image"/><Relationship Id="rId5" Target="../media/image44.jpe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13220872" y="-3172379"/>
            <a:ext cx="7573225" cy="6508240"/>
            <a:chOff x="0" y="0"/>
            <a:chExt cx="812800" cy="698500"/>
          </a:xfrm>
        </p:grpSpPr>
        <p:sp>
          <p:nvSpPr>
            <p:cNvPr name="Freeform 3" id="3"/>
            <p:cNvSpPr/>
            <p:nvPr/>
          </p:nvSpPr>
          <p:spPr>
            <a:xfrm flipH="false" flipV="false" rot="0">
              <a:off x="9619" y="0"/>
              <a:ext cx="793562" cy="698500"/>
            </a:xfrm>
            <a:custGeom>
              <a:avLst/>
              <a:gdLst/>
              <a:ahLst/>
              <a:cxnLst/>
              <a:rect r="r" b="b" t="t" l="l"/>
              <a:pathLst>
                <a:path h="698500" w="793562">
                  <a:moveTo>
                    <a:pt x="777990" y="392546"/>
                  </a:moveTo>
                  <a:lnTo>
                    <a:pt x="625172" y="655204"/>
                  </a:lnTo>
                  <a:cubicBezTo>
                    <a:pt x="609576" y="682009"/>
                    <a:pt x="580902" y="698500"/>
                    <a:pt x="549890" y="698500"/>
                  </a:cubicBezTo>
                  <a:lnTo>
                    <a:pt x="243672" y="698500"/>
                  </a:lnTo>
                  <a:cubicBezTo>
                    <a:pt x="212660" y="698500"/>
                    <a:pt x="183986" y="682009"/>
                    <a:pt x="168390" y="655204"/>
                  </a:cubicBezTo>
                  <a:lnTo>
                    <a:pt x="15572" y="392546"/>
                  </a:lnTo>
                  <a:cubicBezTo>
                    <a:pt x="0" y="365782"/>
                    <a:pt x="0" y="332718"/>
                    <a:pt x="15572" y="305954"/>
                  </a:cubicBezTo>
                  <a:lnTo>
                    <a:pt x="168390" y="43296"/>
                  </a:lnTo>
                  <a:cubicBezTo>
                    <a:pt x="183986" y="16491"/>
                    <a:pt x="212660" y="0"/>
                    <a:pt x="243672" y="0"/>
                  </a:cubicBezTo>
                  <a:lnTo>
                    <a:pt x="549890" y="0"/>
                  </a:lnTo>
                  <a:cubicBezTo>
                    <a:pt x="580902" y="0"/>
                    <a:pt x="609576" y="16491"/>
                    <a:pt x="625172" y="43296"/>
                  </a:cubicBezTo>
                  <a:lnTo>
                    <a:pt x="777990" y="305954"/>
                  </a:lnTo>
                  <a:cubicBezTo>
                    <a:pt x="793562" y="332718"/>
                    <a:pt x="793562" y="365782"/>
                    <a:pt x="777990" y="392546"/>
                  </a:cubicBezTo>
                  <a:close/>
                </a:path>
              </a:pathLst>
            </a:custGeom>
            <a:solidFill>
              <a:srgbClr val="112D4E"/>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70251" y="-3256312"/>
            <a:ext cx="7023846" cy="6036118"/>
            <a:chOff x="0" y="0"/>
            <a:chExt cx="812800" cy="698500"/>
          </a:xfrm>
        </p:grpSpPr>
        <p:sp>
          <p:nvSpPr>
            <p:cNvPr name="Freeform 6" id="6"/>
            <p:cNvSpPr/>
            <p:nvPr/>
          </p:nvSpPr>
          <p:spPr>
            <a:xfrm flipH="false" flipV="false" rot="0">
              <a:off x="7620" y="0"/>
              <a:ext cx="797561" cy="698500"/>
            </a:xfrm>
            <a:custGeom>
              <a:avLst/>
              <a:gdLst/>
              <a:ahLst/>
              <a:cxnLst/>
              <a:rect r="r" b="b" t="t" l="l"/>
              <a:pathLst>
                <a:path h="698500" w="797561">
                  <a:moveTo>
                    <a:pt x="785225" y="383548"/>
                  </a:moveTo>
                  <a:lnTo>
                    <a:pt x="621935" y="664202"/>
                  </a:lnTo>
                  <a:cubicBezTo>
                    <a:pt x="609580" y="685437"/>
                    <a:pt x="586867" y="698500"/>
                    <a:pt x="562300" y="698500"/>
                  </a:cubicBezTo>
                  <a:lnTo>
                    <a:pt x="235260" y="698500"/>
                  </a:lnTo>
                  <a:cubicBezTo>
                    <a:pt x="210693" y="698500"/>
                    <a:pt x="187980" y="685437"/>
                    <a:pt x="175625" y="664202"/>
                  </a:cubicBezTo>
                  <a:lnTo>
                    <a:pt x="12335" y="383548"/>
                  </a:lnTo>
                  <a:cubicBezTo>
                    <a:pt x="0" y="362346"/>
                    <a:pt x="0" y="336154"/>
                    <a:pt x="12335" y="314952"/>
                  </a:cubicBezTo>
                  <a:lnTo>
                    <a:pt x="175625" y="34298"/>
                  </a:lnTo>
                  <a:cubicBezTo>
                    <a:pt x="187980" y="13063"/>
                    <a:pt x="210693" y="0"/>
                    <a:pt x="235260" y="0"/>
                  </a:cubicBezTo>
                  <a:lnTo>
                    <a:pt x="562300" y="0"/>
                  </a:lnTo>
                  <a:cubicBezTo>
                    <a:pt x="586867" y="0"/>
                    <a:pt x="609580" y="13063"/>
                    <a:pt x="621935" y="34298"/>
                  </a:cubicBezTo>
                  <a:lnTo>
                    <a:pt x="785225" y="314952"/>
                  </a:lnTo>
                  <a:cubicBezTo>
                    <a:pt x="797560" y="336154"/>
                    <a:pt x="797560" y="362346"/>
                    <a:pt x="785225" y="383548"/>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27BBB">
                      <a:alpha val="100000"/>
                    </a:srgbClr>
                  </a:gs>
                </a:gsLst>
                <a:lin ang="5400000"/>
              </a:gradFill>
              <a:prstDash val="solid"/>
              <a:round/>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475218" y="-3414843"/>
            <a:ext cx="6522082" cy="5604914"/>
            <a:chOff x="0" y="0"/>
            <a:chExt cx="812800" cy="698500"/>
          </a:xfrm>
        </p:grpSpPr>
        <p:sp>
          <p:nvSpPr>
            <p:cNvPr name="Freeform 9" id="9"/>
            <p:cNvSpPr/>
            <p:nvPr/>
          </p:nvSpPr>
          <p:spPr>
            <a:xfrm flipH="false" flipV="false" rot="0">
              <a:off x="8206" y="0"/>
              <a:ext cx="796388" cy="698500"/>
            </a:xfrm>
            <a:custGeom>
              <a:avLst/>
              <a:gdLst/>
              <a:ahLst/>
              <a:cxnLst/>
              <a:rect r="r" b="b" t="t" l="l"/>
              <a:pathLst>
                <a:path h="698500" w="796388">
                  <a:moveTo>
                    <a:pt x="783104" y="386186"/>
                  </a:moveTo>
                  <a:lnTo>
                    <a:pt x="622884" y="661564"/>
                  </a:lnTo>
                  <a:cubicBezTo>
                    <a:pt x="609579" y="684432"/>
                    <a:pt x="585118" y="698500"/>
                    <a:pt x="558661" y="698500"/>
                  </a:cubicBezTo>
                  <a:lnTo>
                    <a:pt x="237727" y="698500"/>
                  </a:lnTo>
                  <a:cubicBezTo>
                    <a:pt x="211270" y="698500"/>
                    <a:pt x="186809" y="684432"/>
                    <a:pt x="173504" y="661564"/>
                  </a:cubicBezTo>
                  <a:lnTo>
                    <a:pt x="13284" y="386186"/>
                  </a:lnTo>
                  <a:cubicBezTo>
                    <a:pt x="0" y="363354"/>
                    <a:pt x="0" y="335146"/>
                    <a:pt x="13284" y="312314"/>
                  </a:cubicBezTo>
                  <a:lnTo>
                    <a:pt x="173504" y="36936"/>
                  </a:lnTo>
                  <a:cubicBezTo>
                    <a:pt x="186809" y="14068"/>
                    <a:pt x="211270" y="0"/>
                    <a:pt x="237727" y="0"/>
                  </a:cubicBezTo>
                  <a:lnTo>
                    <a:pt x="558661" y="0"/>
                  </a:lnTo>
                  <a:cubicBezTo>
                    <a:pt x="585118" y="0"/>
                    <a:pt x="609579" y="14068"/>
                    <a:pt x="622884" y="36936"/>
                  </a:cubicBezTo>
                  <a:lnTo>
                    <a:pt x="783104" y="312314"/>
                  </a:lnTo>
                  <a:cubicBezTo>
                    <a:pt x="796388" y="335146"/>
                    <a:pt x="796388" y="363354"/>
                    <a:pt x="783104" y="386186"/>
                  </a:cubicBezTo>
                  <a:close/>
                </a:path>
              </a:pathLst>
            </a:custGeom>
            <a:solidFill>
              <a:srgbClr val="000000">
                <a:alpha val="0"/>
              </a:srgbClr>
            </a:solidFill>
            <a:ln w="57150" cap="rnd">
              <a:gradFill>
                <a:gsLst>
                  <a:gs pos="0">
                    <a:srgbClr val="FFE42F">
                      <a:alpha val="85000"/>
                    </a:srgbClr>
                  </a:gs>
                  <a:gs pos="100000">
                    <a:srgbClr val="FFB613">
                      <a:alpha val="85000"/>
                    </a:srgbClr>
                  </a:gs>
                </a:gsLst>
                <a:path path="circle">
                  <a:fillToRect l="50000" r="50000" t="50000" b="50000"/>
                </a:path>
              </a:gradFill>
              <a:prstDash val="solid"/>
              <a:round/>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true" flipV="false" rot="0">
            <a:off x="10377335" y="3987882"/>
            <a:ext cx="9234335" cy="8103129"/>
          </a:xfrm>
          <a:custGeom>
            <a:avLst/>
            <a:gdLst/>
            <a:ahLst/>
            <a:cxnLst/>
            <a:rect r="r" b="b" t="t" l="l"/>
            <a:pathLst>
              <a:path h="8103129" w="9234335">
                <a:moveTo>
                  <a:pt x="9234335" y="0"/>
                </a:moveTo>
                <a:lnTo>
                  <a:pt x="0" y="0"/>
                </a:lnTo>
                <a:lnTo>
                  <a:pt x="0" y="8103129"/>
                </a:lnTo>
                <a:lnTo>
                  <a:pt x="9234335" y="8103129"/>
                </a:lnTo>
                <a:lnTo>
                  <a:pt x="9234335" y="0"/>
                </a:lnTo>
                <a:close/>
              </a:path>
            </a:pathLst>
          </a:custGeom>
          <a:blipFill>
            <a:blip r:embed="rId2"/>
            <a:stretch>
              <a:fillRect l="0" t="0" r="0" b="0"/>
            </a:stretch>
          </a:blipFill>
        </p:spPr>
      </p:sp>
      <p:sp>
        <p:nvSpPr>
          <p:cNvPr name="Freeform 12" id="12"/>
          <p:cNvSpPr/>
          <p:nvPr/>
        </p:nvSpPr>
        <p:spPr>
          <a:xfrm flipH="false" flipV="false" rot="0">
            <a:off x="9416622" y="194906"/>
            <a:ext cx="9055956" cy="8229600"/>
          </a:xfrm>
          <a:custGeom>
            <a:avLst/>
            <a:gdLst/>
            <a:ahLst/>
            <a:cxnLst/>
            <a:rect r="r" b="b" t="t" l="l"/>
            <a:pathLst>
              <a:path h="8229600" w="9055956">
                <a:moveTo>
                  <a:pt x="0" y="0"/>
                </a:moveTo>
                <a:lnTo>
                  <a:pt x="9055956" y="0"/>
                </a:lnTo>
                <a:lnTo>
                  <a:pt x="9055956" y="8229600"/>
                </a:lnTo>
                <a:lnTo>
                  <a:pt x="0" y="8229600"/>
                </a:lnTo>
                <a:lnTo>
                  <a:pt x="0" y="0"/>
                </a:lnTo>
                <a:close/>
              </a:path>
            </a:pathLst>
          </a:custGeom>
          <a:blipFill>
            <a:blip r:embed="rId3"/>
            <a:stretch>
              <a:fillRect l="0" t="0" r="0" b="0"/>
            </a:stretch>
          </a:blipFill>
        </p:spPr>
      </p:sp>
      <p:grpSp>
        <p:nvGrpSpPr>
          <p:cNvPr name="Group 13" id="13"/>
          <p:cNvGrpSpPr/>
          <p:nvPr/>
        </p:nvGrpSpPr>
        <p:grpSpPr>
          <a:xfrm rot="0">
            <a:off x="9828222" y="911721"/>
            <a:ext cx="7908037" cy="6795970"/>
            <a:chOff x="0" y="0"/>
            <a:chExt cx="812800" cy="698500"/>
          </a:xfrm>
        </p:grpSpPr>
        <p:sp>
          <p:nvSpPr>
            <p:cNvPr name="Freeform 14" id="14"/>
            <p:cNvSpPr/>
            <p:nvPr/>
          </p:nvSpPr>
          <p:spPr>
            <a:xfrm flipH="false" flipV="false" rot="0">
              <a:off x="6204" y="0"/>
              <a:ext cx="800393" cy="698500"/>
            </a:xfrm>
            <a:custGeom>
              <a:avLst/>
              <a:gdLst/>
              <a:ahLst/>
              <a:cxnLst/>
              <a:rect r="r" b="b" t="t" l="l"/>
              <a:pathLst>
                <a:path h="698500" w="800393">
                  <a:moveTo>
                    <a:pt x="790349" y="377174"/>
                  </a:moveTo>
                  <a:lnTo>
                    <a:pt x="619643" y="670576"/>
                  </a:lnTo>
                  <a:cubicBezTo>
                    <a:pt x="609584" y="687864"/>
                    <a:pt x="591091" y="698500"/>
                    <a:pt x="571089" y="698500"/>
                  </a:cubicBezTo>
                  <a:lnTo>
                    <a:pt x="229303" y="698500"/>
                  </a:lnTo>
                  <a:cubicBezTo>
                    <a:pt x="209301" y="698500"/>
                    <a:pt x="190808" y="687864"/>
                    <a:pt x="180749" y="670576"/>
                  </a:cubicBezTo>
                  <a:lnTo>
                    <a:pt x="10043" y="377174"/>
                  </a:lnTo>
                  <a:cubicBezTo>
                    <a:pt x="0" y="359913"/>
                    <a:pt x="0" y="338587"/>
                    <a:pt x="10043" y="321326"/>
                  </a:cubicBezTo>
                  <a:lnTo>
                    <a:pt x="180749" y="27924"/>
                  </a:lnTo>
                  <a:cubicBezTo>
                    <a:pt x="190808" y="10636"/>
                    <a:pt x="209301" y="0"/>
                    <a:pt x="229303" y="0"/>
                  </a:cubicBezTo>
                  <a:lnTo>
                    <a:pt x="571089" y="0"/>
                  </a:lnTo>
                  <a:cubicBezTo>
                    <a:pt x="591091" y="0"/>
                    <a:pt x="609584" y="10636"/>
                    <a:pt x="619643" y="27924"/>
                  </a:cubicBezTo>
                  <a:lnTo>
                    <a:pt x="790349" y="321326"/>
                  </a:lnTo>
                  <a:cubicBezTo>
                    <a:pt x="800392" y="338587"/>
                    <a:pt x="800392" y="359913"/>
                    <a:pt x="790349" y="377174"/>
                  </a:cubicBezTo>
                  <a:close/>
                </a:path>
              </a:pathLst>
            </a:custGeom>
            <a:gradFill rotWithShape="true">
              <a:gsLst>
                <a:gs pos="0">
                  <a:srgbClr val="FFB613">
                    <a:alpha val="100000"/>
                  </a:srgbClr>
                </a:gs>
                <a:gs pos="100000">
                  <a:srgbClr val="FFE42F">
                    <a:alpha val="100000"/>
                  </a:srgbClr>
                </a:gs>
              </a:gsLst>
              <a:lin ang="5400000"/>
            </a:gradFill>
          </p:spPr>
        </p:sp>
        <p:sp>
          <p:nvSpPr>
            <p:cNvPr name="TextBox 15" id="1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420622" y="1326710"/>
            <a:ext cx="6723237" cy="5965993"/>
            <a:chOff x="0" y="0"/>
            <a:chExt cx="4346359" cy="3856825"/>
          </a:xfrm>
        </p:grpSpPr>
        <p:sp>
          <p:nvSpPr>
            <p:cNvPr name="Freeform 17" id="17"/>
            <p:cNvSpPr/>
            <p:nvPr/>
          </p:nvSpPr>
          <p:spPr>
            <a:xfrm flipH="false" flipV="false" rot="0">
              <a:off x="-15494" y="0"/>
              <a:ext cx="4361815" cy="3856863"/>
            </a:xfrm>
            <a:custGeom>
              <a:avLst/>
              <a:gdLst/>
              <a:ahLst/>
              <a:cxnLst/>
              <a:rect r="r" b="b" t="t" l="l"/>
              <a:pathLst>
                <a:path h="3856863" w="4361815">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4"/>
              <a:stretch>
                <a:fillRect l="-16595" t="0" r="-16595" b="0"/>
              </a:stretch>
            </a:blipFill>
          </p:spPr>
        </p:sp>
      </p:grpSp>
      <p:grpSp>
        <p:nvGrpSpPr>
          <p:cNvPr name="Group 18" id="18"/>
          <p:cNvGrpSpPr/>
          <p:nvPr/>
        </p:nvGrpSpPr>
        <p:grpSpPr>
          <a:xfrm rot="0">
            <a:off x="16717233" y="308492"/>
            <a:ext cx="1084133" cy="1261537"/>
            <a:chOff x="0" y="0"/>
            <a:chExt cx="698500" cy="812800"/>
          </a:xfrm>
        </p:grpSpPr>
        <p:sp>
          <p:nvSpPr>
            <p:cNvPr name="Freeform 19" id="19"/>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3183ED">
                      <a:alpha val="100000"/>
                    </a:srgbClr>
                  </a:gs>
                  <a:gs pos="100000">
                    <a:srgbClr val="56CCF2">
                      <a:alpha val="100000"/>
                    </a:srgbClr>
                  </a:gs>
                </a:gsLst>
                <a:lin ang="5400000"/>
              </a:gradFill>
              <a:prstDash val="solid"/>
              <a:miter/>
            </a:ln>
          </p:spPr>
        </p:sp>
        <p:sp>
          <p:nvSpPr>
            <p:cNvPr name="TextBox 20" id="20"/>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895564" y="516003"/>
            <a:ext cx="727472" cy="846513"/>
            <a:chOff x="0" y="0"/>
            <a:chExt cx="698500" cy="812800"/>
          </a:xfrm>
        </p:grpSpPr>
        <p:sp>
          <p:nvSpPr>
            <p:cNvPr name="Freeform 22" id="22"/>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3183ED">
                    <a:alpha val="100000"/>
                  </a:srgbClr>
                </a:gs>
                <a:gs pos="100000">
                  <a:srgbClr val="56CCF2">
                    <a:alpha val="100000"/>
                  </a:srgbClr>
                </a:gs>
              </a:gsLst>
              <a:lin ang="5400000"/>
            </a:gradFill>
            <a:ln cap="sq">
              <a:noFill/>
              <a:prstDash val="solid"/>
              <a:miter/>
            </a:ln>
          </p:spPr>
        </p:sp>
        <p:sp>
          <p:nvSpPr>
            <p:cNvPr name="TextBox 23" id="23"/>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9526592" y="4858699"/>
            <a:ext cx="5973371" cy="5428301"/>
          </a:xfrm>
          <a:custGeom>
            <a:avLst/>
            <a:gdLst/>
            <a:ahLst/>
            <a:cxnLst/>
            <a:rect r="r" b="b" t="t" l="l"/>
            <a:pathLst>
              <a:path h="5428301" w="5973371">
                <a:moveTo>
                  <a:pt x="0" y="0"/>
                </a:moveTo>
                <a:lnTo>
                  <a:pt x="5973372" y="0"/>
                </a:lnTo>
                <a:lnTo>
                  <a:pt x="5973372" y="5428301"/>
                </a:lnTo>
                <a:lnTo>
                  <a:pt x="0" y="5428301"/>
                </a:lnTo>
                <a:lnTo>
                  <a:pt x="0" y="0"/>
                </a:lnTo>
                <a:close/>
              </a:path>
            </a:pathLst>
          </a:custGeom>
          <a:blipFill>
            <a:blip r:embed="rId3"/>
            <a:stretch>
              <a:fillRect l="0" t="0" r="0" b="0"/>
            </a:stretch>
          </a:blipFill>
        </p:spPr>
      </p:sp>
      <p:grpSp>
        <p:nvGrpSpPr>
          <p:cNvPr name="Group 25" id="25"/>
          <p:cNvGrpSpPr/>
          <p:nvPr/>
        </p:nvGrpSpPr>
        <p:grpSpPr>
          <a:xfrm rot="0">
            <a:off x="9736201" y="5164741"/>
            <a:ext cx="5357059" cy="4603722"/>
            <a:chOff x="0" y="0"/>
            <a:chExt cx="812800" cy="698500"/>
          </a:xfrm>
        </p:grpSpPr>
        <p:sp>
          <p:nvSpPr>
            <p:cNvPr name="Freeform 26" id="26"/>
            <p:cNvSpPr/>
            <p:nvPr/>
          </p:nvSpPr>
          <p:spPr>
            <a:xfrm flipH="false" flipV="false" rot="0">
              <a:off x="10545" y="0"/>
              <a:ext cx="791709" cy="698500"/>
            </a:xfrm>
            <a:custGeom>
              <a:avLst/>
              <a:gdLst/>
              <a:ahLst/>
              <a:cxnLst/>
              <a:rect r="r" b="b" t="t" l="l"/>
              <a:pathLst>
                <a:path h="698500" w="791709">
                  <a:moveTo>
                    <a:pt x="774638" y="396717"/>
                  </a:moveTo>
                  <a:lnTo>
                    <a:pt x="626672" y="651033"/>
                  </a:lnTo>
                  <a:cubicBezTo>
                    <a:pt x="609574" y="680421"/>
                    <a:pt x="578138" y="698500"/>
                    <a:pt x="544138" y="698500"/>
                  </a:cubicBezTo>
                  <a:lnTo>
                    <a:pt x="247572" y="698500"/>
                  </a:lnTo>
                  <a:cubicBezTo>
                    <a:pt x="213572" y="698500"/>
                    <a:pt x="182136" y="680421"/>
                    <a:pt x="165038" y="651033"/>
                  </a:cubicBezTo>
                  <a:lnTo>
                    <a:pt x="17072" y="396717"/>
                  </a:lnTo>
                  <a:cubicBezTo>
                    <a:pt x="0" y="367375"/>
                    <a:pt x="0" y="331125"/>
                    <a:pt x="17072" y="301783"/>
                  </a:cubicBezTo>
                  <a:lnTo>
                    <a:pt x="165038" y="47467"/>
                  </a:lnTo>
                  <a:cubicBezTo>
                    <a:pt x="182136" y="18079"/>
                    <a:pt x="213572" y="0"/>
                    <a:pt x="247572" y="0"/>
                  </a:cubicBezTo>
                  <a:lnTo>
                    <a:pt x="544138" y="0"/>
                  </a:lnTo>
                  <a:cubicBezTo>
                    <a:pt x="578138" y="0"/>
                    <a:pt x="609574" y="18079"/>
                    <a:pt x="626672" y="47467"/>
                  </a:cubicBezTo>
                  <a:lnTo>
                    <a:pt x="774638" y="301783"/>
                  </a:lnTo>
                  <a:cubicBezTo>
                    <a:pt x="791710" y="331125"/>
                    <a:pt x="791710" y="367375"/>
                    <a:pt x="774638" y="396717"/>
                  </a:cubicBezTo>
                  <a:close/>
                </a:path>
              </a:pathLst>
            </a:custGeom>
            <a:gradFill rotWithShape="true">
              <a:gsLst>
                <a:gs pos="0">
                  <a:srgbClr val="3183ED">
                    <a:alpha val="100000"/>
                  </a:srgbClr>
                </a:gs>
                <a:gs pos="100000">
                  <a:srgbClr val="56CCF2">
                    <a:alpha val="100000"/>
                  </a:srgbClr>
                </a:gs>
              </a:gsLst>
              <a:lin ang="5400000"/>
            </a:gradFill>
          </p:spPr>
        </p:sp>
        <p:sp>
          <p:nvSpPr>
            <p:cNvPr name="TextBox 27" id="2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165464" y="5488650"/>
            <a:ext cx="4479483" cy="3974955"/>
            <a:chOff x="0" y="0"/>
            <a:chExt cx="4346359" cy="3856825"/>
          </a:xfrm>
        </p:grpSpPr>
        <p:sp>
          <p:nvSpPr>
            <p:cNvPr name="Freeform 29" id="29"/>
            <p:cNvSpPr/>
            <p:nvPr/>
          </p:nvSpPr>
          <p:spPr>
            <a:xfrm flipH="false" flipV="false" rot="0">
              <a:off x="-15494" y="0"/>
              <a:ext cx="4361815" cy="3856863"/>
            </a:xfrm>
            <a:custGeom>
              <a:avLst/>
              <a:gdLst/>
              <a:ahLst/>
              <a:cxnLst/>
              <a:rect r="r" b="b" t="t" l="l"/>
              <a:pathLst>
                <a:path h="3856863" w="4361815">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5"/>
              <a:stretch>
                <a:fillRect l="-16553" t="0" r="-16553" b="0"/>
              </a:stretch>
            </a:blipFill>
          </p:spPr>
        </p:sp>
      </p:grpSp>
      <p:grpSp>
        <p:nvGrpSpPr>
          <p:cNvPr name="Group 30" id="30"/>
          <p:cNvGrpSpPr/>
          <p:nvPr/>
        </p:nvGrpSpPr>
        <p:grpSpPr>
          <a:xfrm rot="0">
            <a:off x="-853415" y="7572850"/>
            <a:ext cx="9587865" cy="1052918"/>
            <a:chOff x="0" y="0"/>
            <a:chExt cx="5551013" cy="609600"/>
          </a:xfrm>
        </p:grpSpPr>
        <p:sp>
          <p:nvSpPr>
            <p:cNvPr name="Freeform 31" id="31"/>
            <p:cNvSpPr/>
            <p:nvPr/>
          </p:nvSpPr>
          <p:spPr>
            <a:xfrm flipH="false" flipV="false" rot="0">
              <a:off x="3924" y="0"/>
              <a:ext cx="5543165" cy="609600"/>
            </a:xfrm>
            <a:custGeom>
              <a:avLst/>
              <a:gdLst/>
              <a:ahLst/>
              <a:cxnLst/>
              <a:rect r="r" b="b" t="t" l="l"/>
              <a:pathLst>
                <a:path h="609600" w="5543165">
                  <a:moveTo>
                    <a:pt x="5327739" y="0"/>
                  </a:moveTo>
                  <a:lnTo>
                    <a:pt x="12225" y="0"/>
                  </a:lnTo>
                  <a:cubicBezTo>
                    <a:pt x="8484" y="0"/>
                    <a:pt x="4970" y="1799"/>
                    <a:pt x="2783" y="4834"/>
                  </a:cubicBezTo>
                  <a:cubicBezTo>
                    <a:pt x="595" y="7869"/>
                    <a:pt x="0" y="11771"/>
                    <a:pt x="1183" y="15321"/>
                  </a:cubicBezTo>
                  <a:lnTo>
                    <a:pt x="194169" y="594279"/>
                  </a:lnTo>
                  <a:cubicBezTo>
                    <a:pt x="197219" y="603429"/>
                    <a:pt x="205781" y="609600"/>
                    <a:pt x="215425" y="609600"/>
                  </a:cubicBezTo>
                  <a:lnTo>
                    <a:pt x="5530939" y="609600"/>
                  </a:lnTo>
                  <a:cubicBezTo>
                    <a:pt x="5534681" y="609600"/>
                    <a:pt x="5538194" y="607801"/>
                    <a:pt x="5540382" y="604766"/>
                  </a:cubicBezTo>
                  <a:cubicBezTo>
                    <a:pt x="5542570" y="601731"/>
                    <a:pt x="5543165" y="597829"/>
                    <a:pt x="5541982" y="594279"/>
                  </a:cubicBezTo>
                  <a:lnTo>
                    <a:pt x="5348996" y="15321"/>
                  </a:lnTo>
                  <a:cubicBezTo>
                    <a:pt x="5345946" y="6171"/>
                    <a:pt x="5337384" y="0"/>
                    <a:pt x="5327739" y="0"/>
                  </a:cubicBezTo>
                  <a:close/>
                </a:path>
              </a:pathLst>
            </a:custGeom>
            <a:gradFill rotWithShape="true">
              <a:gsLst>
                <a:gs pos="0">
                  <a:srgbClr val="FFE42F">
                    <a:alpha val="100000"/>
                  </a:srgbClr>
                </a:gs>
                <a:gs pos="100000">
                  <a:srgbClr val="FFB613">
                    <a:alpha val="100000"/>
                  </a:srgbClr>
                </a:gs>
              </a:gsLst>
              <a:path path="circle">
                <a:fillToRect l="50000" r="50000" t="50000" b="50000"/>
              </a:path>
            </a:gradFill>
          </p:spPr>
        </p:sp>
        <p:sp>
          <p:nvSpPr>
            <p:cNvPr name="TextBox 32" id="32"/>
            <p:cNvSpPr txBox="true"/>
            <p:nvPr/>
          </p:nvSpPr>
          <p:spPr>
            <a:xfrm>
              <a:off x="101600" y="-57150"/>
              <a:ext cx="5347813" cy="666750"/>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1028700" y="736089"/>
            <a:ext cx="1884609" cy="833940"/>
          </a:xfrm>
          <a:custGeom>
            <a:avLst/>
            <a:gdLst/>
            <a:ahLst/>
            <a:cxnLst/>
            <a:rect r="r" b="b" t="t" l="l"/>
            <a:pathLst>
              <a:path h="833940" w="1884609">
                <a:moveTo>
                  <a:pt x="0" y="0"/>
                </a:moveTo>
                <a:lnTo>
                  <a:pt x="1884609" y="0"/>
                </a:lnTo>
                <a:lnTo>
                  <a:pt x="1884609" y="833939"/>
                </a:lnTo>
                <a:lnTo>
                  <a:pt x="0" y="833939"/>
                </a:lnTo>
                <a:lnTo>
                  <a:pt x="0" y="0"/>
                </a:lnTo>
                <a:close/>
              </a:path>
            </a:pathLst>
          </a:custGeom>
          <a:blipFill>
            <a:blip r:embed="rId6"/>
            <a:stretch>
              <a:fillRect l="0" t="0" r="0" b="0"/>
            </a:stretch>
          </a:blipFill>
        </p:spPr>
      </p:sp>
      <p:sp>
        <p:nvSpPr>
          <p:cNvPr name="Freeform 34" id="34"/>
          <p:cNvSpPr/>
          <p:nvPr/>
        </p:nvSpPr>
        <p:spPr>
          <a:xfrm flipH="false" flipV="false" rot="0">
            <a:off x="3030684" y="736089"/>
            <a:ext cx="2437670" cy="833940"/>
          </a:xfrm>
          <a:custGeom>
            <a:avLst/>
            <a:gdLst/>
            <a:ahLst/>
            <a:cxnLst/>
            <a:rect r="r" b="b" t="t" l="l"/>
            <a:pathLst>
              <a:path h="833940" w="2437670">
                <a:moveTo>
                  <a:pt x="0" y="0"/>
                </a:moveTo>
                <a:lnTo>
                  <a:pt x="2437669" y="0"/>
                </a:lnTo>
                <a:lnTo>
                  <a:pt x="2437669" y="833939"/>
                </a:lnTo>
                <a:lnTo>
                  <a:pt x="0" y="833939"/>
                </a:lnTo>
                <a:lnTo>
                  <a:pt x="0" y="0"/>
                </a:lnTo>
                <a:close/>
              </a:path>
            </a:pathLst>
          </a:custGeom>
          <a:blipFill>
            <a:blip r:embed="rId7"/>
            <a:stretch>
              <a:fillRect l="0" t="0" r="0" b="0"/>
            </a:stretch>
          </a:blipFill>
        </p:spPr>
      </p:sp>
      <p:sp>
        <p:nvSpPr>
          <p:cNvPr name="TextBox 35" id="35"/>
          <p:cNvSpPr txBox="true"/>
          <p:nvPr/>
        </p:nvSpPr>
        <p:spPr>
          <a:xfrm rot="0">
            <a:off x="502938" y="7721125"/>
            <a:ext cx="7531261" cy="623017"/>
          </a:xfrm>
          <a:prstGeom prst="rect">
            <a:avLst/>
          </a:prstGeom>
        </p:spPr>
        <p:txBody>
          <a:bodyPr anchor="t" rtlCol="false" tIns="0" lIns="0" bIns="0" rIns="0">
            <a:spAutoFit/>
          </a:bodyPr>
          <a:lstStyle/>
          <a:p>
            <a:pPr marL="0" indent="0" lvl="0">
              <a:lnSpc>
                <a:spcPts val="5035"/>
              </a:lnSpc>
              <a:spcBef>
                <a:spcPct val="0"/>
              </a:spcBef>
            </a:pPr>
            <a:r>
              <a:rPr lang="en-US" sz="3596" spc="172">
                <a:solidFill>
                  <a:srgbClr val="000000"/>
                </a:solidFill>
                <a:latin typeface="Clear Sans Bold"/>
              </a:rPr>
              <a:t>FINAL PROJECT PRESENTATION</a:t>
            </a:r>
          </a:p>
        </p:txBody>
      </p:sp>
      <p:sp>
        <p:nvSpPr>
          <p:cNvPr name="TextBox 36" id="36"/>
          <p:cNvSpPr txBox="true"/>
          <p:nvPr/>
        </p:nvSpPr>
        <p:spPr>
          <a:xfrm rot="0">
            <a:off x="1028700" y="8682918"/>
            <a:ext cx="3344982" cy="621194"/>
          </a:xfrm>
          <a:prstGeom prst="rect">
            <a:avLst/>
          </a:prstGeom>
        </p:spPr>
        <p:txBody>
          <a:bodyPr anchor="t" rtlCol="false" tIns="0" lIns="0" bIns="0" rIns="0">
            <a:spAutoFit/>
          </a:bodyPr>
          <a:lstStyle/>
          <a:p>
            <a:pPr marL="0" indent="0" lvl="0">
              <a:lnSpc>
                <a:spcPts val="5135"/>
              </a:lnSpc>
              <a:spcBef>
                <a:spcPct val="0"/>
              </a:spcBef>
            </a:pPr>
            <a:r>
              <a:rPr lang="en-US" sz="3668" spc="-91">
                <a:solidFill>
                  <a:srgbClr val="000000"/>
                </a:solidFill>
                <a:latin typeface="Clear Sans Bold"/>
              </a:rPr>
              <a:t>Lecturer by</a:t>
            </a:r>
          </a:p>
        </p:txBody>
      </p:sp>
      <p:sp>
        <p:nvSpPr>
          <p:cNvPr name="TextBox 37" id="37"/>
          <p:cNvSpPr txBox="true"/>
          <p:nvPr/>
        </p:nvSpPr>
        <p:spPr>
          <a:xfrm rot="0">
            <a:off x="1028700" y="9227912"/>
            <a:ext cx="11104186" cy="728322"/>
          </a:xfrm>
          <a:prstGeom prst="rect">
            <a:avLst/>
          </a:prstGeom>
        </p:spPr>
        <p:txBody>
          <a:bodyPr anchor="t" rtlCol="false" tIns="0" lIns="0" bIns="0" rIns="0">
            <a:spAutoFit/>
          </a:bodyPr>
          <a:lstStyle/>
          <a:p>
            <a:pPr marL="0" indent="0" lvl="0">
              <a:lnSpc>
                <a:spcPts val="5996"/>
              </a:lnSpc>
              <a:spcBef>
                <a:spcPct val="0"/>
              </a:spcBef>
            </a:pPr>
            <a:r>
              <a:rPr lang="en-US" sz="4282">
                <a:solidFill>
                  <a:srgbClr val="112D4E"/>
                </a:solidFill>
                <a:latin typeface="Barlow Bold"/>
              </a:rPr>
              <a:t>Regita Putri Permata, S.Stat., M. Stat.</a:t>
            </a:r>
          </a:p>
        </p:txBody>
      </p:sp>
      <p:sp>
        <p:nvSpPr>
          <p:cNvPr name="TextBox 38" id="38"/>
          <p:cNvSpPr txBox="true"/>
          <p:nvPr/>
        </p:nvSpPr>
        <p:spPr>
          <a:xfrm rot="0">
            <a:off x="1028700" y="1914092"/>
            <a:ext cx="7281170" cy="513860"/>
          </a:xfrm>
          <a:prstGeom prst="rect">
            <a:avLst/>
          </a:prstGeom>
        </p:spPr>
        <p:txBody>
          <a:bodyPr anchor="t" rtlCol="false" tIns="0" lIns="0" bIns="0" rIns="0">
            <a:spAutoFit/>
          </a:bodyPr>
          <a:lstStyle/>
          <a:p>
            <a:pPr marL="0" indent="0" lvl="0">
              <a:lnSpc>
                <a:spcPts val="4226"/>
              </a:lnSpc>
              <a:spcBef>
                <a:spcPct val="0"/>
              </a:spcBef>
            </a:pPr>
            <a:r>
              <a:rPr lang="en-US" sz="3019">
                <a:solidFill>
                  <a:srgbClr val="112D4E"/>
                </a:solidFill>
                <a:latin typeface="Barlow Bold"/>
              </a:rPr>
              <a:t>BY RENDIKA NURHARTATNTO SUHARTO</a:t>
            </a:r>
          </a:p>
        </p:txBody>
      </p:sp>
      <p:sp>
        <p:nvSpPr>
          <p:cNvPr name="TextBox 39" id="39"/>
          <p:cNvSpPr txBox="true"/>
          <p:nvPr/>
        </p:nvSpPr>
        <p:spPr>
          <a:xfrm rot="0">
            <a:off x="1028700" y="2883087"/>
            <a:ext cx="8799522" cy="5041264"/>
          </a:xfrm>
          <a:prstGeom prst="rect">
            <a:avLst/>
          </a:prstGeom>
        </p:spPr>
        <p:txBody>
          <a:bodyPr anchor="t" rtlCol="false" tIns="0" lIns="0" bIns="0" rIns="0">
            <a:spAutoFit/>
          </a:bodyPr>
          <a:lstStyle/>
          <a:p>
            <a:pPr>
              <a:lnSpc>
                <a:spcPts val="4419"/>
              </a:lnSpc>
            </a:pPr>
            <a:r>
              <a:rPr lang="en-US" sz="5199">
                <a:solidFill>
                  <a:srgbClr val="112D4E"/>
                </a:solidFill>
                <a:latin typeface="Barlow Bold"/>
              </a:rPr>
              <a:t>PERBANDINGAN MODEL SARIMA, ARIMA, SARIMAX, DAN TIME SERIES REGRESSION DALAM PERALAMAN DATA KARBON DIOKSIDA DARI OBSERVATORIUM MAUNA LOA</a:t>
            </a:r>
          </a:p>
          <a:p>
            <a:pPr>
              <a:lnSpc>
                <a:spcPts val="441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8777467" y="-4182086"/>
            <a:ext cx="7676727" cy="6372158"/>
            <a:chOff x="0" y="0"/>
            <a:chExt cx="841504" cy="698500"/>
          </a:xfrm>
        </p:grpSpPr>
        <p:sp>
          <p:nvSpPr>
            <p:cNvPr name="Freeform 3" id="3"/>
            <p:cNvSpPr/>
            <p:nvPr/>
          </p:nvSpPr>
          <p:spPr>
            <a:xfrm flipH="false" flipV="false" rot="0">
              <a:off x="8715" y="0"/>
              <a:ext cx="824075" cy="698500"/>
            </a:xfrm>
            <a:custGeom>
              <a:avLst/>
              <a:gdLst/>
              <a:ahLst/>
              <a:cxnLst/>
              <a:rect r="r" b="b" t="t" l="l"/>
              <a:pathLst>
                <a:path h="698500" w="824075">
                  <a:moveTo>
                    <a:pt x="809966" y="388476"/>
                  </a:moveTo>
                  <a:lnTo>
                    <a:pt x="652411" y="659274"/>
                  </a:lnTo>
                  <a:cubicBezTo>
                    <a:pt x="638281" y="683560"/>
                    <a:pt x="612304" y="698500"/>
                    <a:pt x="584206" y="698500"/>
                  </a:cubicBezTo>
                  <a:lnTo>
                    <a:pt x="239867" y="698500"/>
                  </a:lnTo>
                  <a:cubicBezTo>
                    <a:pt x="211770" y="698500"/>
                    <a:pt x="185792" y="683560"/>
                    <a:pt x="171663" y="659274"/>
                  </a:cubicBezTo>
                  <a:lnTo>
                    <a:pt x="14107" y="388476"/>
                  </a:lnTo>
                  <a:cubicBezTo>
                    <a:pt x="0" y="364228"/>
                    <a:pt x="0" y="334272"/>
                    <a:pt x="14107" y="310024"/>
                  </a:cubicBezTo>
                  <a:lnTo>
                    <a:pt x="171663" y="39226"/>
                  </a:lnTo>
                  <a:cubicBezTo>
                    <a:pt x="185792" y="14940"/>
                    <a:pt x="211770" y="0"/>
                    <a:pt x="239867" y="0"/>
                  </a:cubicBezTo>
                  <a:lnTo>
                    <a:pt x="584206" y="0"/>
                  </a:lnTo>
                  <a:cubicBezTo>
                    <a:pt x="612304" y="0"/>
                    <a:pt x="638281" y="14940"/>
                    <a:pt x="652411" y="39226"/>
                  </a:cubicBezTo>
                  <a:lnTo>
                    <a:pt x="809966" y="310024"/>
                  </a:lnTo>
                  <a:cubicBezTo>
                    <a:pt x="824074" y="334272"/>
                    <a:pt x="824074" y="364228"/>
                    <a:pt x="809966" y="388476"/>
                  </a:cubicBezTo>
                  <a:close/>
                </a:path>
              </a:pathLst>
            </a:custGeom>
            <a:gradFill rotWithShape="true">
              <a:gsLst>
                <a:gs pos="0">
                  <a:srgbClr val="255389">
                    <a:alpha val="100000"/>
                  </a:srgbClr>
                </a:gs>
                <a:gs pos="100000">
                  <a:srgbClr val="112D4E">
                    <a:alpha val="100000"/>
                  </a:srgbClr>
                </a:gs>
              </a:gsLst>
              <a:path path="circle">
                <a:fillToRect l="50000" r="50000" t="50000" b="50000"/>
              </a:path>
            </a:gradFill>
          </p:spPr>
        </p:sp>
        <p:sp>
          <p:nvSpPr>
            <p:cNvPr name="TextBox 4" id="4"/>
            <p:cNvSpPr txBox="true"/>
            <p:nvPr/>
          </p:nvSpPr>
          <p:spPr>
            <a:xfrm>
              <a:off x="114300" y="-57150"/>
              <a:ext cx="612904"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438876" y="-3575866"/>
            <a:ext cx="6353909" cy="5145894"/>
            <a:chOff x="0" y="0"/>
            <a:chExt cx="862475" cy="698500"/>
          </a:xfrm>
        </p:grpSpPr>
        <p:sp>
          <p:nvSpPr>
            <p:cNvPr name="Freeform 6" id="6"/>
            <p:cNvSpPr/>
            <p:nvPr/>
          </p:nvSpPr>
          <p:spPr>
            <a:xfrm flipH="false" flipV="false" rot="0">
              <a:off x="10529" y="0"/>
              <a:ext cx="841418" cy="698500"/>
            </a:xfrm>
            <a:custGeom>
              <a:avLst/>
              <a:gdLst/>
              <a:ahLst/>
              <a:cxnLst/>
              <a:rect r="r" b="b" t="t" l="l"/>
              <a:pathLst>
                <a:path h="698500" w="841418">
                  <a:moveTo>
                    <a:pt x="824372" y="396642"/>
                  </a:moveTo>
                  <a:lnTo>
                    <a:pt x="676320" y="651108"/>
                  </a:lnTo>
                  <a:cubicBezTo>
                    <a:pt x="659248" y="680449"/>
                    <a:pt x="627862" y="698500"/>
                    <a:pt x="593916" y="698500"/>
                  </a:cubicBezTo>
                  <a:lnTo>
                    <a:pt x="247501" y="698500"/>
                  </a:lnTo>
                  <a:cubicBezTo>
                    <a:pt x="213555" y="698500"/>
                    <a:pt x="182169" y="680449"/>
                    <a:pt x="165097" y="651108"/>
                  </a:cubicBezTo>
                  <a:lnTo>
                    <a:pt x="17045" y="396642"/>
                  </a:lnTo>
                  <a:cubicBezTo>
                    <a:pt x="0" y="367346"/>
                    <a:pt x="0" y="331154"/>
                    <a:pt x="17045" y="301858"/>
                  </a:cubicBezTo>
                  <a:lnTo>
                    <a:pt x="165097" y="47392"/>
                  </a:lnTo>
                  <a:cubicBezTo>
                    <a:pt x="182169" y="18051"/>
                    <a:pt x="213555" y="0"/>
                    <a:pt x="247501" y="0"/>
                  </a:cubicBezTo>
                  <a:lnTo>
                    <a:pt x="593916" y="0"/>
                  </a:lnTo>
                  <a:cubicBezTo>
                    <a:pt x="627862" y="0"/>
                    <a:pt x="659248" y="18051"/>
                    <a:pt x="676320" y="47392"/>
                  </a:cubicBezTo>
                  <a:lnTo>
                    <a:pt x="824372" y="301858"/>
                  </a:lnTo>
                  <a:cubicBezTo>
                    <a:pt x="841417" y="331154"/>
                    <a:pt x="841417" y="367346"/>
                    <a:pt x="824372" y="396642"/>
                  </a:cubicBezTo>
                  <a:close/>
                </a:path>
              </a:pathLst>
            </a:custGeom>
            <a:solidFill>
              <a:srgbClr val="000000">
                <a:alpha val="0"/>
              </a:srgbClr>
            </a:solidFill>
            <a:ln w="47625" cap="rnd">
              <a:solidFill>
                <a:srgbClr val="FFFFFF"/>
              </a:solidFill>
              <a:prstDash val="solid"/>
              <a:round/>
            </a:ln>
          </p:spPr>
        </p:sp>
        <p:sp>
          <p:nvSpPr>
            <p:cNvPr name="TextBox 7" id="7"/>
            <p:cNvSpPr txBox="true"/>
            <p:nvPr/>
          </p:nvSpPr>
          <p:spPr>
            <a:xfrm>
              <a:off x="114300" y="-57150"/>
              <a:ext cx="633875" cy="75565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82134" y="2091575"/>
            <a:ext cx="8889450" cy="2567229"/>
          </a:xfrm>
          <a:prstGeom prst="rect">
            <a:avLst/>
          </a:prstGeom>
        </p:spPr>
        <p:txBody>
          <a:bodyPr anchor="t" rtlCol="false" tIns="0" lIns="0" bIns="0" rIns="0">
            <a:spAutoFit/>
          </a:bodyPr>
          <a:lstStyle/>
          <a:p>
            <a:pPr>
              <a:lnSpc>
                <a:spcPts val="9951"/>
              </a:lnSpc>
            </a:pPr>
            <a:r>
              <a:rPr lang="en-US" sz="9388">
                <a:solidFill>
                  <a:srgbClr val="112D4E"/>
                </a:solidFill>
                <a:latin typeface="Barlow Bold"/>
              </a:rPr>
              <a:t>THANK YOU</a:t>
            </a:r>
          </a:p>
          <a:p>
            <a:pPr marL="0" indent="0" lvl="0">
              <a:lnSpc>
                <a:spcPts val="9951"/>
              </a:lnSpc>
            </a:pPr>
            <a:r>
              <a:rPr lang="en-US" sz="9388">
                <a:solidFill>
                  <a:srgbClr val="112D4E"/>
                </a:solidFill>
                <a:latin typeface="Barlow Bold"/>
              </a:rPr>
              <a:t>FOR ATTENTION</a:t>
            </a:r>
          </a:p>
        </p:txBody>
      </p:sp>
      <p:grpSp>
        <p:nvGrpSpPr>
          <p:cNvPr name="Group 9" id="9"/>
          <p:cNvGrpSpPr/>
          <p:nvPr/>
        </p:nvGrpSpPr>
        <p:grpSpPr>
          <a:xfrm rot="0">
            <a:off x="-2695884" y="7559934"/>
            <a:ext cx="9587865" cy="1052918"/>
            <a:chOff x="0" y="0"/>
            <a:chExt cx="5551013" cy="609600"/>
          </a:xfrm>
        </p:grpSpPr>
        <p:sp>
          <p:nvSpPr>
            <p:cNvPr name="Freeform 10" id="10"/>
            <p:cNvSpPr/>
            <p:nvPr/>
          </p:nvSpPr>
          <p:spPr>
            <a:xfrm flipH="false" flipV="false" rot="0">
              <a:off x="3924" y="0"/>
              <a:ext cx="5543165" cy="609600"/>
            </a:xfrm>
            <a:custGeom>
              <a:avLst/>
              <a:gdLst/>
              <a:ahLst/>
              <a:cxnLst/>
              <a:rect r="r" b="b" t="t" l="l"/>
              <a:pathLst>
                <a:path h="609600" w="5543165">
                  <a:moveTo>
                    <a:pt x="5327739" y="0"/>
                  </a:moveTo>
                  <a:lnTo>
                    <a:pt x="12225" y="0"/>
                  </a:lnTo>
                  <a:cubicBezTo>
                    <a:pt x="8484" y="0"/>
                    <a:pt x="4970" y="1799"/>
                    <a:pt x="2783" y="4834"/>
                  </a:cubicBezTo>
                  <a:cubicBezTo>
                    <a:pt x="595" y="7869"/>
                    <a:pt x="0" y="11771"/>
                    <a:pt x="1183" y="15321"/>
                  </a:cubicBezTo>
                  <a:lnTo>
                    <a:pt x="194169" y="594279"/>
                  </a:lnTo>
                  <a:cubicBezTo>
                    <a:pt x="197219" y="603429"/>
                    <a:pt x="205781" y="609600"/>
                    <a:pt x="215425" y="609600"/>
                  </a:cubicBezTo>
                  <a:lnTo>
                    <a:pt x="5530939" y="609600"/>
                  </a:lnTo>
                  <a:cubicBezTo>
                    <a:pt x="5534681" y="609600"/>
                    <a:pt x="5538194" y="607801"/>
                    <a:pt x="5540382" y="604766"/>
                  </a:cubicBezTo>
                  <a:cubicBezTo>
                    <a:pt x="5542570" y="601731"/>
                    <a:pt x="5543165" y="597829"/>
                    <a:pt x="5541982" y="594279"/>
                  </a:cubicBezTo>
                  <a:lnTo>
                    <a:pt x="5348996" y="15321"/>
                  </a:lnTo>
                  <a:cubicBezTo>
                    <a:pt x="5345946" y="6171"/>
                    <a:pt x="5337384" y="0"/>
                    <a:pt x="5327739" y="0"/>
                  </a:cubicBezTo>
                  <a:close/>
                </a:path>
              </a:pathLst>
            </a:custGeom>
            <a:gradFill rotWithShape="true">
              <a:gsLst>
                <a:gs pos="0">
                  <a:srgbClr val="FFE42F">
                    <a:alpha val="100000"/>
                  </a:srgbClr>
                </a:gs>
                <a:gs pos="100000">
                  <a:srgbClr val="FFB613">
                    <a:alpha val="100000"/>
                  </a:srgbClr>
                </a:gs>
              </a:gsLst>
              <a:path path="circle">
                <a:fillToRect l="50000" r="50000" t="50000" b="50000"/>
              </a:path>
            </a:gradFill>
          </p:spPr>
        </p:sp>
        <p:sp>
          <p:nvSpPr>
            <p:cNvPr name="TextBox 11" id="11"/>
            <p:cNvSpPr txBox="true"/>
            <p:nvPr/>
          </p:nvSpPr>
          <p:spPr>
            <a:xfrm>
              <a:off x="101600" y="-57150"/>
              <a:ext cx="5347813" cy="66675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39284" y="7808720"/>
            <a:ext cx="5418908" cy="556639"/>
          </a:xfrm>
          <a:prstGeom prst="rect">
            <a:avLst/>
          </a:prstGeom>
        </p:spPr>
        <p:txBody>
          <a:bodyPr anchor="t" rtlCol="false" tIns="0" lIns="0" bIns="0" rIns="0">
            <a:spAutoFit/>
          </a:bodyPr>
          <a:lstStyle/>
          <a:p>
            <a:pPr marL="0" indent="0" lvl="0">
              <a:lnSpc>
                <a:spcPts val="4346"/>
              </a:lnSpc>
            </a:pPr>
            <a:r>
              <a:rPr lang="en-US" sz="4024">
                <a:solidFill>
                  <a:srgbClr val="112D4E"/>
                </a:solidFill>
                <a:latin typeface="Barlow Bold"/>
              </a:rPr>
              <a:t>Rendika Nurhartanto S.</a:t>
            </a:r>
          </a:p>
        </p:txBody>
      </p:sp>
      <p:sp>
        <p:nvSpPr>
          <p:cNvPr name="TextBox 13" id="13"/>
          <p:cNvSpPr txBox="true"/>
          <p:nvPr/>
        </p:nvSpPr>
        <p:spPr>
          <a:xfrm rot="0">
            <a:off x="682134" y="5532705"/>
            <a:ext cx="8386070" cy="1096179"/>
          </a:xfrm>
          <a:prstGeom prst="rect">
            <a:avLst/>
          </a:prstGeom>
        </p:spPr>
        <p:txBody>
          <a:bodyPr anchor="t" rtlCol="false" tIns="0" lIns="0" bIns="0" rIns="0">
            <a:spAutoFit/>
          </a:bodyPr>
          <a:lstStyle/>
          <a:p>
            <a:pPr marL="0" indent="0" lvl="0">
              <a:lnSpc>
                <a:spcPts val="4408"/>
              </a:lnSpc>
            </a:pPr>
            <a:r>
              <a:rPr lang="en-US" sz="3241" spc="-48">
                <a:solidFill>
                  <a:srgbClr val="000000"/>
                </a:solidFill>
                <a:latin typeface="Barlow Medium"/>
              </a:rPr>
              <a:t>If you have any further questions or would like to explore more... just raise your hand and ask it...</a:t>
            </a:r>
          </a:p>
        </p:txBody>
      </p:sp>
      <p:sp>
        <p:nvSpPr>
          <p:cNvPr name="Freeform 14" id="14"/>
          <p:cNvSpPr/>
          <p:nvPr/>
        </p:nvSpPr>
        <p:spPr>
          <a:xfrm flipH="false" flipV="false" rot="0">
            <a:off x="739284" y="9011750"/>
            <a:ext cx="617195" cy="617195"/>
          </a:xfrm>
          <a:custGeom>
            <a:avLst/>
            <a:gdLst/>
            <a:ahLst/>
            <a:cxnLst/>
            <a:rect r="r" b="b" t="t" l="l"/>
            <a:pathLst>
              <a:path h="617195" w="617195">
                <a:moveTo>
                  <a:pt x="0" y="0"/>
                </a:moveTo>
                <a:lnTo>
                  <a:pt x="617195" y="0"/>
                </a:lnTo>
                <a:lnTo>
                  <a:pt x="617195" y="617196"/>
                </a:lnTo>
                <a:lnTo>
                  <a:pt x="0" y="617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556346" y="9088917"/>
            <a:ext cx="9466600" cy="462862"/>
          </a:xfrm>
          <a:prstGeom prst="rect">
            <a:avLst/>
          </a:prstGeom>
        </p:spPr>
        <p:txBody>
          <a:bodyPr anchor="t" rtlCol="false" tIns="0" lIns="0" bIns="0" rIns="0">
            <a:spAutoFit/>
          </a:bodyPr>
          <a:lstStyle/>
          <a:p>
            <a:pPr marL="0" indent="0" lvl="0">
              <a:lnSpc>
                <a:spcPts val="3680"/>
              </a:lnSpc>
            </a:pPr>
            <a:r>
              <a:rPr lang="en-US" sz="3041">
                <a:solidFill>
                  <a:srgbClr val="000000"/>
                </a:solidFill>
                <a:latin typeface="Barlow Bold"/>
              </a:rPr>
              <a:t>BUMI, INDONESIA, TELKOM UNIVERSITY SURABAYA</a:t>
            </a:r>
          </a:p>
        </p:txBody>
      </p:sp>
      <p:grpSp>
        <p:nvGrpSpPr>
          <p:cNvPr name="Group 16" id="16"/>
          <p:cNvGrpSpPr/>
          <p:nvPr/>
        </p:nvGrpSpPr>
        <p:grpSpPr>
          <a:xfrm rot="-10800000">
            <a:off x="16776854" y="308492"/>
            <a:ext cx="1084133" cy="1261537"/>
            <a:chOff x="0" y="0"/>
            <a:chExt cx="1445511" cy="1682049"/>
          </a:xfrm>
        </p:grpSpPr>
        <p:grpSp>
          <p:nvGrpSpPr>
            <p:cNvPr name="Group 17" id="17"/>
            <p:cNvGrpSpPr/>
            <p:nvPr/>
          </p:nvGrpSpPr>
          <p:grpSpPr>
            <a:xfrm rot="0">
              <a:off x="0" y="0"/>
              <a:ext cx="1445511" cy="1682049"/>
              <a:chOff x="0" y="0"/>
              <a:chExt cx="698500" cy="812800"/>
            </a:xfrm>
          </p:grpSpPr>
          <p:sp>
            <p:nvSpPr>
              <p:cNvPr name="Freeform 18" id="18"/>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sp>
          <p:sp>
            <p:nvSpPr>
              <p:cNvPr name="TextBox 19" id="19"/>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37774" y="276682"/>
              <a:ext cx="969963" cy="1128685"/>
              <a:chOff x="0" y="0"/>
              <a:chExt cx="698500" cy="812800"/>
            </a:xfrm>
          </p:grpSpPr>
          <p:sp>
            <p:nvSpPr>
              <p:cNvPr name="Freeform 21" id="21"/>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FFB613">
                      <a:alpha val="100000"/>
                    </a:srgbClr>
                  </a:gs>
                  <a:gs pos="100000">
                    <a:srgbClr val="FFE42F">
                      <a:alpha val="100000"/>
                    </a:srgbClr>
                  </a:gs>
                </a:gsLst>
                <a:lin ang="5400000"/>
              </a:gradFill>
              <a:ln cap="sq">
                <a:noFill/>
                <a:prstDash val="solid"/>
                <a:miter/>
              </a:ln>
            </p:spPr>
          </p:sp>
          <p:sp>
            <p:nvSpPr>
              <p:cNvPr name="TextBox 22" id="22"/>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sp>
        <p:nvSpPr>
          <p:cNvPr name="Freeform 23" id="23"/>
          <p:cNvSpPr/>
          <p:nvPr/>
        </p:nvSpPr>
        <p:spPr>
          <a:xfrm flipH="true" flipV="false" rot="0">
            <a:off x="12873728" y="2872624"/>
            <a:ext cx="13246520" cy="7798888"/>
          </a:xfrm>
          <a:custGeom>
            <a:avLst/>
            <a:gdLst/>
            <a:ahLst/>
            <a:cxnLst/>
            <a:rect r="r" b="b" t="t" l="l"/>
            <a:pathLst>
              <a:path h="7798888" w="13246520">
                <a:moveTo>
                  <a:pt x="13246520" y="0"/>
                </a:moveTo>
                <a:lnTo>
                  <a:pt x="0" y="0"/>
                </a:lnTo>
                <a:lnTo>
                  <a:pt x="0" y="7798888"/>
                </a:lnTo>
                <a:lnTo>
                  <a:pt x="13246520" y="7798888"/>
                </a:lnTo>
                <a:lnTo>
                  <a:pt x="13246520" y="0"/>
                </a:lnTo>
                <a:close/>
              </a:path>
            </a:pathLst>
          </a:custGeom>
          <a:blipFill>
            <a:blip r:embed="rId4"/>
            <a:stretch>
              <a:fillRect l="0" t="0" r="0" b="0"/>
            </a:stretch>
          </a:blipFill>
        </p:spPr>
      </p:sp>
      <p:sp>
        <p:nvSpPr>
          <p:cNvPr name="Freeform 24" id="24"/>
          <p:cNvSpPr/>
          <p:nvPr/>
        </p:nvSpPr>
        <p:spPr>
          <a:xfrm flipH="false" flipV="false" rot="0">
            <a:off x="10398333" y="3832623"/>
            <a:ext cx="7102478" cy="6454377"/>
          </a:xfrm>
          <a:custGeom>
            <a:avLst/>
            <a:gdLst/>
            <a:ahLst/>
            <a:cxnLst/>
            <a:rect r="r" b="b" t="t" l="l"/>
            <a:pathLst>
              <a:path h="6454377" w="7102478">
                <a:moveTo>
                  <a:pt x="0" y="0"/>
                </a:moveTo>
                <a:lnTo>
                  <a:pt x="7102478" y="0"/>
                </a:lnTo>
                <a:lnTo>
                  <a:pt x="7102478" y="6454377"/>
                </a:lnTo>
                <a:lnTo>
                  <a:pt x="0" y="6454377"/>
                </a:lnTo>
                <a:lnTo>
                  <a:pt x="0" y="0"/>
                </a:lnTo>
                <a:close/>
              </a:path>
            </a:pathLst>
          </a:custGeom>
          <a:blipFill>
            <a:blip r:embed="rId5"/>
            <a:stretch>
              <a:fillRect l="0" t="0" r="0" b="0"/>
            </a:stretch>
          </a:blipFill>
        </p:spPr>
      </p:sp>
      <p:grpSp>
        <p:nvGrpSpPr>
          <p:cNvPr name="Group 25" id="25"/>
          <p:cNvGrpSpPr/>
          <p:nvPr/>
        </p:nvGrpSpPr>
        <p:grpSpPr>
          <a:xfrm rot="0">
            <a:off x="9477932" y="3421219"/>
            <a:ext cx="7506561" cy="6450951"/>
            <a:chOff x="0" y="0"/>
            <a:chExt cx="812800" cy="698500"/>
          </a:xfrm>
        </p:grpSpPr>
        <p:sp>
          <p:nvSpPr>
            <p:cNvPr name="Freeform 26" id="26"/>
            <p:cNvSpPr/>
            <p:nvPr/>
          </p:nvSpPr>
          <p:spPr>
            <a:xfrm flipH="false" flipV="false" rot="0">
              <a:off x="10100" y="0"/>
              <a:ext cx="792599" cy="698500"/>
            </a:xfrm>
            <a:custGeom>
              <a:avLst/>
              <a:gdLst/>
              <a:ahLst/>
              <a:cxnLst/>
              <a:rect r="r" b="b" t="t" l="l"/>
              <a:pathLst>
                <a:path h="698500" w="792599">
                  <a:moveTo>
                    <a:pt x="776248" y="394714"/>
                  </a:moveTo>
                  <a:lnTo>
                    <a:pt x="625952" y="653036"/>
                  </a:lnTo>
                  <a:cubicBezTo>
                    <a:pt x="609575" y="681184"/>
                    <a:pt x="579466" y="698500"/>
                    <a:pt x="546901" y="698500"/>
                  </a:cubicBezTo>
                  <a:lnTo>
                    <a:pt x="245699" y="698500"/>
                  </a:lnTo>
                  <a:cubicBezTo>
                    <a:pt x="213134" y="698500"/>
                    <a:pt x="183025" y="681184"/>
                    <a:pt x="166648" y="653036"/>
                  </a:cubicBezTo>
                  <a:lnTo>
                    <a:pt x="16352" y="394714"/>
                  </a:lnTo>
                  <a:cubicBezTo>
                    <a:pt x="0" y="366610"/>
                    <a:pt x="0" y="331890"/>
                    <a:pt x="16352" y="303786"/>
                  </a:cubicBezTo>
                  <a:lnTo>
                    <a:pt x="166648" y="45464"/>
                  </a:lnTo>
                  <a:cubicBezTo>
                    <a:pt x="183025" y="17316"/>
                    <a:pt x="213134" y="0"/>
                    <a:pt x="245699" y="0"/>
                  </a:cubicBezTo>
                  <a:lnTo>
                    <a:pt x="546901" y="0"/>
                  </a:lnTo>
                  <a:cubicBezTo>
                    <a:pt x="579466" y="0"/>
                    <a:pt x="609575" y="17316"/>
                    <a:pt x="625952" y="45464"/>
                  </a:cubicBezTo>
                  <a:lnTo>
                    <a:pt x="776248" y="303786"/>
                  </a:lnTo>
                  <a:cubicBezTo>
                    <a:pt x="792600" y="331890"/>
                    <a:pt x="792600" y="366610"/>
                    <a:pt x="776248" y="394714"/>
                  </a:cubicBezTo>
                  <a:close/>
                </a:path>
              </a:pathLst>
            </a:custGeom>
            <a:gradFill rotWithShape="true">
              <a:gsLst>
                <a:gs pos="0">
                  <a:srgbClr val="FFB613">
                    <a:alpha val="100000"/>
                  </a:srgbClr>
                </a:gs>
                <a:gs pos="100000">
                  <a:srgbClr val="FFE42F">
                    <a:alpha val="100000"/>
                  </a:srgbClr>
                </a:gs>
              </a:gsLst>
              <a:lin ang="5400000"/>
            </a:gradFill>
          </p:spPr>
        </p:sp>
        <p:sp>
          <p:nvSpPr>
            <p:cNvPr name="TextBox 27" id="2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059960" y="3832623"/>
            <a:ext cx="6342505" cy="5628143"/>
            <a:chOff x="0" y="0"/>
            <a:chExt cx="4346359" cy="3856825"/>
          </a:xfrm>
        </p:grpSpPr>
        <p:sp>
          <p:nvSpPr>
            <p:cNvPr name="Freeform 29" id="29"/>
            <p:cNvSpPr/>
            <p:nvPr/>
          </p:nvSpPr>
          <p:spPr>
            <a:xfrm flipH="false" flipV="false" rot="0">
              <a:off x="-15494" y="0"/>
              <a:ext cx="4361815" cy="3856863"/>
            </a:xfrm>
            <a:custGeom>
              <a:avLst/>
              <a:gdLst/>
              <a:ahLst/>
              <a:cxnLst/>
              <a:rect r="r" b="b" t="t" l="l"/>
              <a:pathLst>
                <a:path h="3856863" w="4361815">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6"/>
              <a:stretch>
                <a:fillRect l="-16470" t="0" r="-16470" b="0"/>
              </a:stretch>
            </a:blipFill>
          </p:spPr>
        </p:sp>
      </p:grpSp>
      <p:sp>
        <p:nvSpPr>
          <p:cNvPr name="Freeform 30" id="30"/>
          <p:cNvSpPr/>
          <p:nvPr/>
        </p:nvSpPr>
        <p:spPr>
          <a:xfrm flipH="false" flipV="false" rot="0">
            <a:off x="11520751" y="18673"/>
            <a:ext cx="5545092" cy="5039102"/>
          </a:xfrm>
          <a:custGeom>
            <a:avLst/>
            <a:gdLst/>
            <a:ahLst/>
            <a:cxnLst/>
            <a:rect r="r" b="b" t="t" l="l"/>
            <a:pathLst>
              <a:path h="5039102" w="5545092">
                <a:moveTo>
                  <a:pt x="0" y="0"/>
                </a:moveTo>
                <a:lnTo>
                  <a:pt x="5545092" y="0"/>
                </a:lnTo>
                <a:lnTo>
                  <a:pt x="5545092" y="5039102"/>
                </a:lnTo>
                <a:lnTo>
                  <a:pt x="0" y="5039102"/>
                </a:lnTo>
                <a:lnTo>
                  <a:pt x="0" y="0"/>
                </a:lnTo>
                <a:close/>
              </a:path>
            </a:pathLst>
          </a:custGeom>
          <a:blipFill>
            <a:blip r:embed="rId5"/>
            <a:stretch>
              <a:fillRect l="0" t="0" r="0" b="0"/>
            </a:stretch>
          </a:blipFill>
        </p:spPr>
      </p:sp>
      <p:grpSp>
        <p:nvGrpSpPr>
          <p:cNvPr name="Group 31" id="31"/>
          <p:cNvGrpSpPr/>
          <p:nvPr/>
        </p:nvGrpSpPr>
        <p:grpSpPr>
          <a:xfrm rot="0">
            <a:off x="12051651" y="560219"/>
            <a:ext cx="5142392" cy="4419243"/>
            <a:chOff x="0" y="0"/>
            <a:chExt cx="812800" cy="698500"/>
          </a:xfrm>
        </p:grpSpPr>
        <p:sp>
          <p:nvSpPr>
            <p:cNvPr name="Freeform 32" id="32"/>
            <p:cNvSpPr/>
            <p:nvPr/>
          </p:nvSpPr>
          <p:spPr>
            <a:xfrm flipH="false" flipV="false" rot="0">
              <a:off x="10407" y="0"/>
              <a:ext cx="791985" cy="698500"/>
            </a:xfrm>
            <a:custGeom>
              <a:avLst/>
              <a:gdLst/>
              <a:ahLst/>
              <a:cxnLst/>
              <a:rect r="r" b="b" t="t" l="l"/>
              <a:pathLst>
                <a:path h="698500" w="791985">
                  <a:moveTo>
                    <a:pt x="775137" y="396096"/>
                  </a:moveTo>
                  <a:lnTo>
                    <a:pt x="626449" y="651654"/>
                  </a:lnTo>
                  <a:cubicBezTo>
                    <a:pt x="609574" y="680657"/>
                    <a:pt x="578550" y="698500"/>
                    <a:pt x="544995" y="698500"/>
                  </a:cubicBezTo>
                  <a:lnTo>
                    <a:pt x="246991" y="698500"/>
                  </a:lnTo>
                  <a:cubicBezTo>
                    <a:pt x="213436" y="698500"/>
                    <a:pt x="182412" y="680657"/>
                    <a:pt x="165537" y="651654"/>
                  </a:cubicBezTo>
                  <a:lnTo>
                    <a:pt x="16849" y="396096"/>
                  </a:lnTo>
                  <a:cubicBezTo>
                    <a:pt x="0" y="367138"/>
                    <a:pt x="0" y="331362"/>
                    <a:pt x="16849" y="302404"/>
                  </a:cubicBezTo>
                  <a:lnTo>
                    <a:pt x="165537" y="46846"/>
                  </a:lnTo>
                  <a:cubicBezTo>
                    <a:pt x="182412" y="17843"/>
                    <a:pt x="213436" y="0"/>
                    <a:pt x="246991" y="0"/>
                  </a:cubicBezTo>
                  <a:lnTo>
                    <a:pt x="544995" y="0"/>
                  </a:lnTo>
                  <a:cubicBezTo>
                    <a:pt x="578550" y="0"/>
                    <a:pt x="609574" y="17843"/>
                    <a:pt x="626449" y="46846"/>
                  </a:cubicBezTo>
                  <a:lnTo>
                    <a:pt x="775137" y="302404"/>
                  </a:lnTo>
                  <a:cubicBezTo>
                    <a:pt x="791986" y="331362"/>
                    <a:pt x="791986" y="367138"/>
                    <a:pt x="775137" y="396096"/>
                  </a:cubicBezTo>
                  <a:close/>
                </a:path>
              </a:pathLst>
            </a:custGeom>
            <a:gradFill rotWithShape="true">
              <a:gsLst>
                <a:gs pos="0">
                  <a:srgbClr val="3183ED">
                    <a:alpha val="100000"/>
                  </a:srgbClr>
                </a:gs>
                <a:gs pos="100000">
                  <a:srgbClr val="86E2FF">
                    <a:alpha val="100000"/>
                  </a:srgbClr>
                </a:gs>
              </a:gsLst>
              <a:lin ang="5400000"/>
            </a:gradFill>
          </p:spPr>
        </p:sp>
        <p:sp>
          <p:nvSpPr>
            <p:cNvPr name="TextBox 33" id="3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2494123" y="880876"/>
            <a:ext cx="4257448" cy="3777928"/>
            <a:chOff x="0" y="0"/>
            <a:chExt cx="4346359" cy="3856825"/>
          </a:xfrm>
        </p:grpSpPr>
        <p:sp>
          <p:nvSpPr>
            <p:cNvPr name="Freeform 35" id="35"/>
            <p:cNvSpPr/>
            <p:nvPr/>
          </p:nvSpPr>
          <p:spPr>
            <a:xfrm flipH="false" flipV="false" rot="0">
              <a:off x="-15494" y="0"/>
              <a:ext cx="4361815" cy="3856863"/>
            </a:xfrm>
            <a:custGeom>
              <a:avLst/>
              <a:gdLst/>
              <a:ahLst/>
              <a:cxnLst/>
              <a:rect r="r" b="b" t="t" l="l"/>
              <a:pathLst>
                <a:path h="3856863" w="4361815">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7"/>
              <a:stretch>
                <a:fillRect l="-26699" t="0" r="-6491" b="0"/>
              </a:stretch>
            </a:blipFill>
          </p:spPr>
        </p:sp>
      </p:grpSp>
      <p:sp>
        <p:nvSpPr>
          <p:cNvPr name="Freeform 36" id="36"/>
          <p:cNvSpPr/>
          <p:nvPr/>
        </p:nvSpPr>
        <p:spPr>
          <a:xfrm flipH="false" flipV="false" rot="0">
            <a:off x="4173453" y="490448"/>
            <a:ext cx="2432779" cy="1076505"/>
          </a:xfrm>
          <a:custGeom>
            <a:avLst/>
            <a:gdLst/>
            <a:ahLst/>
            <a:cxnLst/>
            <a:rect r="r" b="b" t="t" l="l"/>
            <a:pathLst>
              <a:path h="1076505" w="2432779">
                <a:moveTo>
                  <a:pt x="0" y="0"/>
                </a:moveTo>
                <a:lnTo>
                  <a:pt x="2432778" y="0"/>
                </a:lnTo>
                <a:lnTo>
                  <a:pt x="2432778" y="1076504"/>
                </a:lnTo>
                <a:lnTo>
                  <a:pt x="0" y="1076504"/>
                </a:lnTo>
                <a:lnTo>
                  <a:pt x="0" y="0"/>
                </a:lnTo>
                <a:close/>
              </a:path>
            </a:pathLst>
          </a:custGeom>
          <a:blipFill>
            <a:blip r:embed="rId8"/>
            <a:stretch>
              <a:fillRect l="0" t="0" r="0" b="0"/>
            </a:stretch>
          </a:blipFill>
        </p:spPr>
      </p:sp>
      <p:sp>
        <p:nvSpPr>
          <p:cNvPr name="Freeform 37" id="37"/>
          <p:cNvSpPr/>
          <p:nvPr/>
        </p:nvSpPr>
        <p:spPr>
          <a:xfrm flipH="false" flipV="false" rot="0">
            <a:off x="682134" y="490448"/>
            <a:ext cx="3146706" cy="1076505"/>
          </a:xfrm>
          <a:custGeom>
            <a:avLst/>
            <a:gdLst/>
            <a:ahLst/>
            <a:cxnLst/>
            <a:rect r="r" b="b" t="t" l="l"/>
            <a:pathLst>
              <a:path h="1076505" w="3146706">
                <a:moveTo>
                  <a:pt x="0" y="0"/>
                </a:moveTo>
                <a:lnTo>
                  <a:pt x="3146705" y="0"/>
                </a:lnTo>
                <a:lnTo>
                  <a:pt x="3146705" y="1076504"/>
                </a:lnTo>
                <a:lnTo>
                  <a:pt x="0" y="1076504"/>
                </a:lnTo>
                <a:lnTo>
                  <a:pt x="0" y="0"/>
                </a:lnTo>
                <a:close/>
              </a:path>
            </a:pathLst>
          </a:custGeom>
          <a:blipFill>
            <a:blip r:embed="rId9"/>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5801627" y="4589544"/>
            <a:ext cx="11271991" cy="13116499"/>
            <a:chOff x="0" y="0"/>
            <a:chExt cx="698500" cy="812800"/>
          </a:xfrm>
        </p:grpSpPr>
        <p:sp>
          <p:nvSpPr>
            <p:cNvPr name="Freeform 3" id="3"/>
            <p:cNvSpPr/>
            <p:nvPr/>
          </p:nvSpPr>
          <p:spPr>
            <a:xfrm flipH="false" flipV="false" rot="0">
              <a:off x="0" y="4760"/>
              <a:ext cx="698500" cy="803279"/>
            </a:xfrm>
            <a:custGeom>
              <a:avLst/>
              <a:gdLst/>
              <a:ahLst/>
              <a:cxnLst/>
              <a:rect r="r" b="b" t="t" l="l"/>
              <a:pathLst>
                <a:path h="803279" w="698500">
                  <a:moveTo>
                    <a:pt x="370677" y="7707"/>
                  </a:moveTo>
                  <a:lnTo>
                    <a:pt x="677073" y="185973"/>
                  </a:lnTo>
                  <a:cubicBezTo>
                    <a:pt x="690339" y="193692"/>
                    <a:pt x="698500" y="207882"/>
                    <a:pt x="698500" y="223230"/>
                  </a:cubicBezTo>
                  <a:lnTo>
                    <a:pt x="698500" y="580050"/>
                  </a:lnTo>
                  <a:cubicBezTo>
                    <a:pt x="698500" y="595398"/>
                    <a:pt x="690339" y="609588"/>
                    <a:pt x="677073" y="617307"/>
                  </a:cubicBezTo>
                  <a:lnTo>
                    <a:pt x="370677" y="795573"/>
                  </a:lnTo>
                  <a:cubicBezTo>
                    <a:pt x="357432" y="803280"/>
                    <a:pt x="341068" y="803280"/>
                    <a:pt x="327823" y="795573"/>
                  </a:cubicBezTo>
                  <a:lnTo>
                    <a:pt x="21427" y="617307"/>
                  </a:lnTo>
                  <a:cubicBezTo>
                    <a:pt x="8161" y="609588"/>
                    <a:pt x="0" y="595398"/>
                    <a:pt x="0" y="580050"/>
                  </a:cubicBezTo>
                  <a:lnTo>
                    <a:pt x="0" y="223230"/>
                  </a:lnTo>
                  <a:cubicBezTo>
                    <a:pt x="0" y="207882"/>
                    <a:pt x="8161" y="193692"/>
                    <a:pt x="21427" y="185973"/>
                  </a:cubicBezTo>
                  <a:lnTo>
                    <a:pt x="327823" y="7707"/>
                  </a:lnTo>
                  <a:cubicBezTo>
                    <a:pt x="341068" y="0"/>
                    <a:pt x="357432" y="0"/>
                    <a:pt x="370677" y="7707"/>
                  </a:cubicBezTo>
                  <a:close/>
                </a:path>
              </a:pathLst>
            </a:custGeom>
            <a:gradFill rotWithShape="true">
              <a:gsLst>
                <a:gs pos="0">
                  <a:srgbClr val="FFE42F">
                    <a:alpha val="100000"/>
                  </a:srgbClr>
                </a:gs>
                <a:gs pos="100000">
                  <a:srgbClr val="FF9F2F">
                    <a:alpha val="100000"/>
                  </a:srgbClr>
                </a:gs>
              </a:gsLst>
              <a:path path="circle">
                <a:fillToRect l="50000" r="50000" t="50000" b="50000"/>
              </a:path>
            </a:gradFill>
            <a:ln w="12700">
              <a:solidFill>
                <a:srgbClr val="000000"/>
              </a:solidFill>
            </a:ln>
          </p:spPr>
        </p:sp>
      </p:grpSp>
      <p:grpSp>
        <p:nvGrpSpPr>
          <p:cNvPr name="Group 4" id="4"/>
          <p:cNvGrpSpPr/>
          <p:nvPr/>
        </p:nvGrpSpPr>
        <p:grpSpPr>
          <a:xfrm rot="0">
            <a:off x="-1145085" y="-2211363"/>
            <a:ext cx="6530478" cy="7599102"/>
            <a:chOff x="0" y="0"/>
            <a:chExt cx="698500" cy="812800"/>
          </a:xfrm>
        </p:grpSpPr>
        <p:sp>
          <p:nvSpPr>
            <p:cNvPr name="Freeform 5" id="5"/>
            <p:cNvSpPr/>
            <p:nvPr/>
          </p:nvSpPr>
          <p:spPr>
            <a:xfrm flipH="false" flipV="false" rot="0">
              <a:off x="0" y="8217"/>
              <a:ext cx="698500" cy="796367"/>
            </a:xfrm>
            <a:custGeom>
              <a:avLst/>
              <a:gdLst/>
              <a:ahLst/>
              <a:cxnLst/>
              <a:rect r="r" b="b" t="t" l="l"/>
              <a:pathLst>
                <a:path h="796367" w="698500">
                  <a:moveTo>
                    <a:pt x="386235" y="13301"/>
                  </a:moveTo>
                  <a:lnTo>
                    <a:pt x="661515" y="173465"/>
                  </a:lnTo>
                  <a:cubicBezTo>
                    <a:pt x="684413" y="186787"/>
                    <a:pt x="698500" y="211281"/>
                    <a:pt x="698500" y="237772"/>
                  </a:cubicBezTo>
                  <a:lnTo>
                    <a:pt x="698500" y="558594"/>
                  </a:lnTo>
                  <a:cubicBezTo>
                    <a:pt x="698500" y="585085"/>
                    <a:pt x="684413" y="609579"/>
                    <a:pt x="661515" y="622902"/>
                  </a:cubicBezTo>
                  <a:lnTo>
                    <a:pt x="386235" y="783064"/>
                  </a:lnTo>
                  <a:cubicBezTo>
                    <a:pt x="363372" y="796366"/>
                    <a:pt x="335128" y="796366"/>
                    <a:pt x="312265" y="783064"/>
                  </a:cubicBezTo>
                  <a:lnTo>
                    <a:pt x="36985" y="622902"/>
                  </a:lnTo>
                  <a:cubicBezTo>
                    <a:pt x="14087" y="609579"/>
                    <a:pt x="0" y="585085"/>
                    <a:pt x="0" y="558594"/>
                  </a:cubicBezTo>
                  <a:lnTo>
                    <a:pt x="0" y="237772"/>
                  </a:lnTo>
                  <a:cubicBezTo>
                    <a:pt x="0" y="211281"/>
                    <a:pt x="14087" y="186787"/>
                    <a:pt x="36985" y="173465"/>
                  </a:cubicBezTo>
                  <a:lnTo>
                    <a:pt x="312265" y="13301"/>
                  </a:lnTo>
                  <a:cubicBezTo>
                    <a:pt x="335128" y="0"/>
                    <a:pt x="363372" y="0"/>
                    <a:pt x="386235" y="13301"/>
                  </a:cubicBezTo>
                  <a:close/>
                </a:path>
              </a:pathLst>
            </a:custGeom>
            <a:gradFill rotWithShape="true">
              <a:gsLst>
                <a:gs pos="0">
                  <a:srgbClr val="112D4E">
                    <a:alpha val="100000"/>
                  </a:srgbClr>
                </a:gs>
                <a:gs pos="100000">
                  <a:srgbClr val="255389">
                    <a:alpha val="100000"/>
                  </a:srgbClr>
                </a:gs>
              </a:gsLst>
              <a:lin ang="5400000"/>
            </a:gradFill>
            <a:ln w="12700">
              <a:solidFill>
                <a:srgbClr val="000000"/>
              </a:solidFill>
            </a:ln>
          </p:spPr>
        </p:sp>
      </p:grpSp>
      <p:grpSp>
        <p:nvGrpSpPr>
          <p:cNvPr name="Group 6" id="6"/>
          <p:cNvGrpSpPr/>
          <p:nvPr/>
        </p:nvGrpSpPr>
        <p:grpSpPr>
          <a:xfrm rot="-5400000">
            <a:off x="-1421899" y="-4351331"/>
            <a:ext cx="9617076" cy="8264675"/>
            <a:chOff x="0" y="0"/>
            <a:chExt cx="812800" cy="698500"/>
          </a:xfrm>
        </p:grpSpPr>
        <p:sp>
          <p:nvSpPr>
            <p:cNvPr name="Freeform 7" id="7"/>
            <p:cNvSpPr/>
            <p:nvPr/>
          </p:nvSpPr>
          <p:spPr>
            <a:xfrm flipH="false" flipV="false" rot="0">
              <a:off x="5565" y="0"/>
              <a:ext cx="801670" cy="698500"/>
            </a:xfrm>
            <a:custGeom>
              <a:avLst/>
              <a:gdLst/>
              <a:ahLst/>
              <a:cxnLst/>
              <a:rect r="r" b="b" t="t" l="l"/>
              <a:pathLst>
                <a:path h="698500" w="801670">
                  <a:moveTo>
                    <a:pt x="792661" y="374299"/>
                  </a:moveTo>
                  <a:lnTo>
                    <a:pt x="618609" y="673451"/>
                  </a:lnTo>
                  <a:cubicBezTo>
                    <a:pt x="609586" y="688959"/>
                    <a:pt x="592997" y="698500"/>
                    <a:pt x="575054" y="698500"/>
                  </a:cubicBezTo>
                  <a:lnTo>
                    <a:pt x="226616" y="698500"/>
                  </a:lnTo>
                  <a:cubicBezTo>
                    <a:pt x="208673" y="698500"/>
                    <a:pt x="192084" y="688959"/>
                    <a:pt x="183061" y="673451"/>
                  </a:cubicBezTo>
                  <a:lnTo>
                    <a:pt x="9009" y="374299"/>
                  </a:lnTo>
                  <a:cubicBezTo>
                    <a:pt x="0" y="358815"/>
                    <a:pt x="0" y="339685"/>
                    <a:pt x="9009" y="324201"/>
                  </a:cubicBezTo>
                  <a:lnTo>
                    <a:pt x="183061" y="25049"/>
                  </a:lnTo>
                  <a:cubicBezTo>
                    <a:pt x="192084" y="9541"/>
                    <a:pt x="208673" y="0"/>
                    <a:pt x="226616" y="0"/>
                  </a:cubicBezTo>
                  <a:lnTo>
                    <a:pt x="575054" y="0"/>
                  </a:lnTo>
                  <a:cubicBezTo>
                    <a:pt x="592997" y="0"/>
                    <a:pt x="609586" y="9541"/>
                    <a:pt x="618609" y="25049"/>
                  </a:cubicBezTo>
                  <a:lnTo>
                    <a:pt x="792661" y="324201"/>
                  </a:lnTo>
                  <a:cubicBezTo>
                    <a:pt x="801670" y="339685"/>
                    <a:pt x="801670" y="358815"/>
                    <a:pt x="792661" y="374299"/>
                  </a:cubicBezTo>
                  <a:close/>
                </a:path>
              </a:pathLst>
            </a:custGeom>
            <a:solidFill>
              <a:srgbClr val="000000">
                <a:alpha val="0"/>
              </a:srgbClr>
            </a:solidFill>
            <a:ln w="66675" cap="rnd">
              <a:solidFill>
                <a:srgbClr val="F4F4F4"/>
              </a:solidFill>
              <a:prstDash val="solid"/>
              <a:round/>
            </a:ln>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278702" y="1557265"/>
            <a:ext cx="7892676" cy="7172469"/>
          </a:xfrm>
          <a:custGeom>
            <a:avLst/>
            <a:gdLst/>
            <a:ahLst/>
            <a:cxnLst/>
            <a:rect r="r" b="b" t="t" l="l"/>
            <a:pathLst>
              <a:path h="7172469" w="7892676">
                <a:moveTo>
                  <a:pt x="0" y="0"/>
                </a:moveTo>
                <a:lnTo>
                  <a:pt x="7892676" y="0"/>
                </a:lnTo>
                <a:lnTo>
                  <a:pt x="7892676" y="7172470"/>
                </a:lnTo>
                <a:lnTo>
                  <a:pt x="0" y="7172470"/>
                </a:lnTo>
                <a:lnTo>
                  <a:pt x="0" y="0"/>
                </a:lnTo>
                <a:close/>
              </a:path>
            </a:pathLst>
          </a:custGeom>
          <a:blipFill>
            <a:blip r:embed="rId2"/>
            <a:stretch>
              <a:fillRect l="0" t="0" r="0" b="0"/>
            </a:stretch>
          </a:blipFill>
        </p:spPr>
      </p:sp>
      <p:grpSp>
        <p:nvGrpSpPr>
          <p:cNvPr name="Group 10" id="10"/>
          <p:cNvGrpSpPr/>
          <p:nvPr/>
        </p:nvGrpSpPr>
        <p:grpSpPr>
          <a:xfrm rot="0">
            <a:off x="-4120744" y="7220467"/>
            <a:ext cx="6750092" cy="7854652"/>
            <a:chOff x="0" y="0"/>
            <a:chExt cx="698500" cy="812800"/>
          </a:xfrm>
        </p:grpSpPr>
        <p:sp>
          <p:nvSpPr>
            <p:cNvPr name="Freeform 11" id="11"/>
            <p:cNvSpPr/>
            <p:nvPr/>
          </p:nvSpPr>
          <p:spPr>
            <a:xfrm flipH="false" flipV="false" rot="0">
              <a:off x="0" y="9274"/>
              <a:ext cx="698500" cy="794252"/>
            </a:xfrm>
            <a:custGeom>
              <a:avLst/>
              <a:gdLst/>
              <a:ahLst/>
              <a:cxnLst/>
              <a:rect r="r" b="b" t="t" l="l"/>
              <a:pathLst>
                <a:path h="794252" w="698500">
                  <a:moveTo>
                    <a:pt x="390995" y="15014"/>
                  </a:moveTo>
                  <a:lnTo>
                    <a:pt x="656755" y="169638"/>
                  </a:lnTo>
                  <a:cubicBezTo>
                    <a:pt x="682600" y="184675"/>
                    <a:pt x="698500" y="212321"/>
                    <a:pt x="698500" y="242223"/>
                  </a:cubicBezTo>
                  <a:lnTo>
                    <a:pt x="698500" y="552029"/>
                  </a:lnTo>
                  <a:cubicBezTo>
                    <a:pt x="698500" y="581931"/>
                    <a:pt x="682600" y="609577"/>
                    <a:pt x="656755" y="624614"/>
                  </a:cubicBezTo>
                  <a:lnTo>
                    <a:pt x="390995" y="779238"/>
                  </a:lnTo>
                  <a:cubicBezTo>
                    <a:pt x="365190" y="794252"/>
                    <a:pt x="333310" y="794252"/>
                    <a:pt x="307505" y="779238"/>
                  </a:cubicBezTo>
                  <a:lnTo>
                    <a:pt x="41745" y="624614"/>
                  </a:lnTo>
                  <a:cubicBezTo>
                    <a:pt x="15900" y="609577"/>
                    <a:pt x="0" y="581931"/>
                    <a:pt x="0" y="552029"/>
                  </a:cubicBezTo>
                  <a:lnTo>
                    <a:pt x="0" y="242223"/>
                  </a:lnTo>
                  <a:cubicBezTo>
                    <a:pt x="0" y="212321"/>
                    <a:pt x="15900" y="184675"/>
                    <a:pt x="41745" y="169638"/>
                  </a:cubicBezTo>
                  <a:lnTo>
                    <a:pt x="307505" y="15014"/>
                  </a:lnTo>
                  <a:cubicBezTo>
                    <a:pt x="333310" y="0"/>
                    <a:pt x="365190" y="0"/>
                    <a:pt x="390995" y="15014"/>
                  </a:cubicBezTo>
                  <a:close/>
                </a:path>
              </a:pathLst>
            </a:custGeom>
            <a:gradFill rotWithShape="true">
              <a:gsLst>
                <a:gs pos="0">
                  <a:srgbClr val="3183ED">
                    <a:alpha val="100000"/>
                  </a:srgbClr>
                </a:gs>
                <a:gs pos="100000">
                  <a:srgbClr val="56CCF2">
                    <a:alpha val="100000"/>
                  </a:srgbClr>
                </a:gs>
              </a:gsLst>
              <a:lin ang="5400000"/>
            </a:gradFill>
            <a:ln w="952500" cap="rnd">
              <a:solidFill>
                <a:srgbClr val="FFFFFF"/>
              </a:solidFill>
              <a:prstDash val="solid"/>
              <a:round/>
            </a:ln>
          </p:spPr>
        </p:sp>
        <p:sp>
          <p:nvSpPr>
            <p:cNvPr name="TextBox 12" id="12"/>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06609" y="1819559"/>
            <a:ext cx="6051852" cy="7042155"/>
            <a:chOff x="0" y="0"/>
            <a:chExt cx="698500" cy="812800"/>
          </a:xfrm>
        </p:grpSpPr>
        <p:sp>
          <p:nvSpPr>
            <p:cNvPr name="Freeform 14" id="14"/>
            <p:cNvSpPr/>
            <p:nvPr/>
          </p:nvSpPr>
          <p:spPr>
            <a:xfrm flipH="false" flipV="false" rot="0">
              <a:off x="0" y="8866"/>
              <a:ext cx="698500" cy="795067"/>
            </a:xfrm>
            <a:custGeom>
              <a:avLst/>
              <a:gdLst/>
              <a:ahLst/>
              <a:cxnLst/>
              <a:rect r="r" b="b" t="t" l="l"/>
              <a:pathLst>
                <a:path h="795067" w="698500">
                  <a:moveTo>
                    <a:pt x="389160" y="14354"/>
                  </a:moveTo>
                  <a:lnTo>
                    <a:pt x="658590" y="171114"/>
                  </a:lnTo>
                  <a:cubicBezTo>
                    <a:pt x="683299" y="185490"/>
                    <a:pt x="698500" y="211920"/>
                    <a:pt x="698500" y="240507"/>
                  </a:cubicBezTo>
                  <a:lnTo>
                    <a:pt x="698500" y="554561"/>
                  </a:lnTo>
                  <a:cubicBezTo>
                    <a:pt x="698500" y="583148"/>
                    <a:pt x="683299" y="609578"/>
                    <a:pt x="658590" y="623954"/>
                  </a:cubicBezTo>
                  <a:lnTo>
                    <a:pt x="389160" y="780714"/>
                  </a:lnTo>
                  <a:cubicBezTo>
                    <a:pt x="364489" y="795068"/>
                    <a:pt x="334011" y="795068"/>
                    <a:pt x="309340" y="780714"/>
                  </a:cubicBezTo>
                  <a:lnTo>
                    <a:pt x="39910" y="623954"/>
                  </a:lnTo>
                  <a:cubicBezTo>
                    <a:pt x="15201" y="609578"/>
                    <a:pt x="0" y="583148"/>
                    <a:pt x="0" y="554561"/>
                  </a:cubicBezTo>
                  <a:lnTo>
                    <a:pt x="0" y="240507"/>
                  </a:lnTo>
                  <a:cubicBezTo>
                    <a:pt x="0" y="211920"/>
                    <a:pt x="15201" y="185490"/>
                    <a:pt x="39910" y="171114"/>
                  </a:cubicBezTo>
                  <a:lnTo>
                    <a:pt x="309340" y="14354"/>
                  </a:lnTo>
                  <a:cubicBezTo>
                    <a:pt x="334011" y="0"/>
                    <a:pt x="364489" y="0"/>
                    <a:pt x="389160" y="14354"/>
                  </a:cubicBezTo>
                  <a:close/>
                </a:path>
              </a:pathLst>
            </a:custGeom>
            <a:gradFill rotWithShape="true">
              <a:gsLst>
                <a:gs pos="0">
                  <a:srgbClr val="3183ED">
                    <a:alpha val="100000"/>
                  </a:srgbClr>
                </a:gs>
                <a:gs pos="100000">
                  <a:srgbClr val="56CCF2">
                    <a:alpha val="100000"/>
                  </a:srgbClr>
                </a:gs>
              </a:gsLst>
              <a:lin ang="5400000"/>
            </a:gradFill>
            <a:ln w="12700">
              <a:solidFill>
                <a:srgbClr val="000000"/>
              </a:solidFill>
            </a:ln>
          </p:spPr>
        </p:sp>
      </p:grpSp>
      <p:grpSp>
        <p:nvGrpSpPr>
          <p:cNvPr name="Group 15" id="15"/>
          <p:cNvGrpSpPr/>
          <p:nvPr/>
        </p:nvGrpSpPr>
        <p:grpSpPr>
          <a:xfrm rot="0">
            <a:off x="1731618" y="2197751"/>
            <a:ext cx="5401835" cy="6285772"/>
            <a:chOff x="0" y="0"/>
            <a:chExt cx="698500" cy="812800"/>
          </a:xfrm>
        </p:grpSpPr>
        <p:sp>
          <p:nvSpPr>
            <p:cNvPr name="Freeform 16" id="16"/>
            <p:cNvSpPr/>
            <p:nvPr/>
          </p:nvSpPr>
          <p:spPr>
            <a:xfrm flipH="false" flipV="false" rot="0">
              <a:off x="0" y="9933"/>
              <a:ext cx="698500" cy="792933"/>
            </a:xfrm>
            <a:custGeom>
              <a:avLst/>
              <a:gdLst/>
              <a:ahLst/>
              <a:cxnLst/>
              <a:rect r="r" b="b" t="t" l="l"/>
              <a:pathLst>
                <a:path h="792933" w="698500">
                  <a:moveTo>
                    <a:pt x="393962" y="16081"/>
                  </a:moveTo>
                  <a:lnTo>
                    <a:pt x="653788" y="167253"/>
                  </a:lnTo>
                  <a:cubicBezTo>
                    <a:pt x="681470" y="183359"/>
                    <a:pt x="698500" y="212970"/>
                    <a:pt x="698500" y="244997"/>
                  </a:cubicBezTo>
                  <a:lnTo>
                    <a:pt x="698500" y="547937"/>
                  </a:lnTo>
                  <a:cubicBezTo>
                    <a:pt x="698500" y="579964"/>
                    <a:pt x="681470" y="609575"/>
                    <a:pt x="653788" y="625681"/>
                  </a:cubicBezTo>
                  <a:lnTo>
                    <a:pt x="393962" y="776853"/>
                  </a:lnTo>
                  <a:cubicBezTo>
                    <a:pt x="366323" y="792934"/>
                    <a:pt x="332177" y="792934"/>
                    <a:pt x="304538" y="776853"/>
                  </a:cubicBezTo>
                  <a:lnTo>
                    <a:pt x="44712" y="625681"/>
                  </a:lnTo>
                  <a:cubicBezTo>
                    <a:pt x="17030" y="609575"/>
                    <a:pt x="0" y="579964"/>
                    <a:pt x="0" y="547937"/>
                  </a:cubicBezTo>
                  <a:lnTo>
                    <a:pt x="0" y="244997"/>
                  </a:lnTo>
                  <a:cubicBezTo>
                    <a:pt x="0" y="212970"/>
                    <a:pt x="17030" y="183359"/>
                    <a:pt x="44712" y="167253"/>
                  </a:cubicBezTo>
                  <a:lnTo>
                    <a:pt x="304538" y="16081"/>
                  </a:lnTo>
                  <a:cubicBezTo>
                    <a:pt x="332177" y="0"/>
                    <a:pt x="366323" y="0"/>
                    <a:pt x="393962" y="16081"/>
                  </a:cubicBezTo>
                  <a:close/>
                </a:path>
              </a:pathLst>
            </a:custGeom>
            <a:blipFill>
              <a:blip r:embed="rId3"/>
              <a:stretch>
                <a:fillRect l="-135049" t="-27617" r="-4112" b="-1777"/>
              </a:stretch>
            </a:blipFill>
          </p:spPr>
        </p:sp>
      </p:grpSp>
      <p:grpSp>
        <p:nvGrpSpPr>
          <p:cNvPr name="Group 17" id="17"/>
          <p:cNvGrpSpPr/>
          <p:nvPr/>
        </p:nvGrpSpPr>
        <p:grpSpPr>
          <a:xfrm rot="-5400000">
            <a:off x="7518976" y="8627532"/>
            <a:ext cx="1084133" cy="1261537"/>
            <a:chOff x="0" y="0"/>
            <a:chExt cx="698500" cy="812800"/>
          </a:xfrm>
        </p:grpSpPr>
        <p:sp>
          <p:nvSpPr>
            <p:cNvPr name="Freeform 18" id="18"/>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sp>
        <p:sp>
          <p:nvSpPr>
            <p:cNvPr name="TextBox 19" id="19"/>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5400000">
            <a:off x="7697306" y="8835043"/>
            <a:ext cx="727472" cy="846513"/>
            <a:chOff x="0" y="0"/>
            <a:chExt cx="698500" cy="812800"/>
          </a:xfrm>
        </p:grpSpPr>
        <p:sp>
          <p:nvSpPr>
            <p:cNvPr name="Freeform 21" id="21"/>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FFB613">
                    <a:alpha val="100000"/>
                  </a:srgbClr>
                </a:gs>
                <a:gs pos="100000">
                  <a:srgbClr val="FFE42F">
                    <a:alpha val="100000"/>
                  </a:srgbClr>
                </a:gs>
              </a:gsLst>
              <a:lin ang="5400000"/>
            </a:gradFill>
            <a:ln cap="sq">
              <a:noFill/>
              <a:prstDash val="solid"/>
              <a:miter/>
            </a:ln>
          </p:spPr>
        </p:sp>
        <p:sp>
          <p:nvSpPr>
            <p:cNvPr name="TextBox 22" id="22"/>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5400000">
            <a:off x="1252837" y="635410"/>
            <a:ext cx="1084133" cy="1261537"/>
            <a:chOff x="0" y="0"/>
            <a:chExt cx="698500" cy="812800"/>
          </a:xfrm>
        </p:grpSpPr>
        <p:sp>
          <p:nvSpPr>
            <p:cNvPr name="Freeform 24" id="24"/>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sp>
        <p:sp>
          <p:nvSpPr>
            <p:cNvPr name="TextBox 25" id="25"/>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5400000">
            <a:off x="1431168" y="842922"/>
            <a:ext cx="727472" cy="846513"/>
            <a:chOff x="0" y="0"/>
            <a:chExt cx="698500" cy="812800"/>
          </a:xfrm>
        </p:grpSpPr>
        <p:sp>
          <p:nvSpPr>
            <p:cNvPr name="Freeform 27" id="27"/>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FFB613">
                    <a:alpha val="100000"/>
                  </a:srgbClr>
                </a:gs>
                <a:gs pos="100000">
                  <a:srgbClr val="FFE42F">
                    <a:alpha val="100000"/>
                  </a:srgbClr>
                </a:gs>
              </a:gsLst>
              <a:lin ang="5400000"/>
            </a:gradFill>
            <a:ln cap="sq">
              <a:noFill/>
              <a:prstDash val="solid"/>
              <a:miter/>
            </a:ln>
          </p:spPr>
        </p:sp>
        <p:sp>
          <p:nvSpPr>
            <p:cNvPr name="TextBox 28" id="2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8061043" y="645760"/>
            <a:ext cx="8085268" cy="1345613"/>
          </a:xfrm>
          <a:prstGeom prst="rect">
            <a:avLst/>
          </a:prstGeom>
        </p:spPr>
        <p:txBody>
          <a:bodyPr anchor="t" rtlCol="false" tIns="0" lIns="0" bIns="0" rIns="0">
            <a:spAutoFit/>
          </a:bodyPr>
          <a:lstStyle/>
          <a:p>
            <a:pPr marL="0" indent="0" lvl="0">
              <a:lnSpc>
                <a:spcPts val="10308"/>
              </a:lnSpc>
            </a:pPr>
            <a:r>
              <a:rPr lang="en-US" sz="9544" spc="-238">
                <a:solidFill>
                  <a:srgbClr val="112D4E"/>
                </a:solidFill>
                <a:latin typeface="Barlow Bold"/>
              </a:rPr>
              <a:t>PENDAHULUAN</a:t>
            </a:r>
          </a:p>
        </p:txBody>
      </p:sp>
      <p:sp>
        <p:nvSpPr>
          <p:cNvPr name="TextBox 30" id="30"/>
          <p:cNvSpPr txBox="true"/>
          <p:nvPr/>
        </p:nvSpPr>
        <p:spPr>
          <a:xfrm rot="0">
            <a:off x="7937851" y="2112026"/>
            <a:ext cx="8331652" cy="6039944"/>
          </a:xfrm>
          <a:prstGeom prst="rect">
            <a:avLst/>
          </a:prstGeom>
        </p:spPr>
        <p:txBody>
          <a:bodyPr anchor="t" rtlCol="false" tIns="0" lIns="0" bIns="0" rIns="0">
            <a:spAutoFit/>
          </a:bodyPr>
          <a:lstStyle/>
          <a:p>
            <a:pPr algn="just" marL="0" indent="0" lvl="0">
              <a:lnSpc>
                <a:spcPts val="3706"/>
              </a:lnSpc>
            </a:pPr>
            <a:r>
              <a:rPr lang="en-US" sz="2345" spc="-44">
                <a:solidFill>
                  <a:srgbClr val="000000"/>
                </a:solidFill>
                <a:latin typeface="Clear Sans"/>
              </a:rPr>
              <a:t>Konsentrasi karbon dioksida (CO2) di atmosfer bumi adalah faktor penting dalam perubahan iklim global. Artikel ini membandingkan efektivitas empat model statistik (ARIMA, SARIMA, SARIMAX, dan Time Series Regression) dalam meramalkan konsentrasi CO2 di Observatorium Mauna Loa (MLO) di Hawaii. Model SARIMAX, hybrid dari Time Series Regression dengan metode Ordinary Least Squares (OLS) dan SARIMA, diperkenalkan untuk meningkatkan prediksi. Fokus penelitian adalah pada kehandalan dan kemampuan model-model ini dalam memprediksi tren CO2, penting dalam pemahaman dampak perubahan iklim global. Hasil penelitian diharapkan memberikan gambaran yang jelas tentang kinerja model dalam mendukung pemahaman terkait perubahan iklim.</a:t>
            </a:r>
          </a:p>
        </p:txBody>
      </p:sp>
      <p:sp>
        <p:nvSpPr>
          <p:cNvPr name="TextBox 31" id="31"/>
          <p:cNvSpPr txBox="true"/>
          <p:nvPr/>
        </p:nvSpPr>
        <p:spPr>
          <a:xfrm rot="0">
            <a:off x="12338050" y="9752742"/>
            <a:ext cx="7281170" cy="438295"/>
          </a:xfrm>
          <a:prstGeom prst="rect">
            <a:avLst/>
          </a:prstGeom>
        </p:spPr>
        <p:txBody>
          <a:bodyPr anchor="t" rtlCol="false" tIns="0" lIns="0" bIns="0" rIns="0">
            <a:spAutoFit/>
          </a:bodyPr>
          <a:lstStyle/>
          <a:p>
            <a:pPr marL="0" indent="0" lvl="0">
              <a:lnSpc>
                <a:spcPts val="3667"/>
              </a:lnSpc>
              <a:spcBef>
                <a:spcPct val="0"/>
              </a:spcBef>
            </a:pPr>
            <a:r>
              <a:rPr lang="en-US" sz="2619">
                <a:solidFill>
                  <a:srgbClr val="112D4E"/>
                </a:solidFill>
                <a:latin typeface="Barlow"/>
              </a:rPr>
              <a:t>BY RENDIKA NURHARTATNTO SUHARTO</a:t>
            </a:r>
          </a:p>
        </p:txBody>
      </p:sp>
      <p:sp>
        <p:nvSpPr>
          <p:cNvPr name="Freeform 32" id="32"/>
          <p:cNvSpPr/>
          <p:nvPr/>
        </p:nvSpPr>
        <p:spPr>
          <a:xfrm flipH="false" flipV="false" rot="0">
            <a:off x="13701961" y="8788097"/>
            <a:ext cx="1884609" cy="833940"/>
          </a:xfrm>
          <a:custGeom>
            <a:avLst/>
            <a:gdLst/>
            <a:ahLst/>
            <a:cxnLst/>
            <a:rect r="r" b="b" t="t" l="l"/>
            <a:pathLst>
              <a:path h="833940" w="1884609">
                <a:moveTo>
                  <a:pt x="0" y="0"/>
                </a:moveTo>
                <a:lnTo>
                  <a:pt x="1884609" y="0"/>
                </a:lnTo>
                <a:lnTo>
                  <a:pt x="1884609" y="833939"/>
                </a:lnTo>
                <a:lnTo>
                  <a:pt x="0" y="833939"/>
                </a:lnTo>
                <a:lnTo>
                  <a:pt x="0" y="0"/>
                </a:lnTo>
                <a:close/>
              </a:path>
            </a:pathLst>
          </a:custGeom>
          <a:blipFill>
            <a:blip r:embed="rId4"/>
            <a:stretch>
              <a:fillRect l="0" t="0" r="0" b="0"/>
            </a:stretch>
          </a:blipFill>
        </p:spPr>
      </p:sp>
      <p:sp>
        <p:nvSpPr>
          <p:cNvPr name="Freeform 33" id="33"/>
          <p:cNvSpPr/>
          <p:nvPr/>
        </p:nvSpPr>
        <p:spPr>
          <a:xfrm flipH="false" flipV="false" rot="0">
            <a:off x="15703945" y="8788097"/>
            <a:ext cx="2437670" cy="833940"/>
          </a:xfrm>
          <a:custGeom>
            <a:avLst/>
            <a:gdLst/>
            <a:ahLst/>
            <a:cxnLst/>
            <a:rect r="r" b="b" t="t" l="l"/>
            <a:pathLst>
              <a:path h="833940" w="2437670">
                <a:moveTo>
                  <a:pt x="0" y="0"/>
                </a:moveTo>
                <a:lnTo>
                  <a:pt x="2437669" y="0"/>
                </a:lnTo>
                <a:lnTo>
                  <a:pt x="2437669" y="833939"/>
                </a:lnTo>
                <a:lnTo>
                  <a:pt x="0" y="833939"/>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1088845" y="2714728"/>
            <a:ext cx="5575215" cy="681609"/>
            <a:chOff x="0" y="0"/>
            <a:chExt cx="4986220" cy="609600"/>
          </a:xfrm>
        </p:grpSpPr>
        <p:sp>
          <p:nvSpPr>
            <p:cNvPr name="Freeform 3" id="3"/>
            <p:cNvSpPr/>
            <p:nvPr/>
          </p:nvSpPr>
          <p:spPr>
            <a:xfrm flipH="false" flipV="false" rot="0">
              <a:off x="2699" y="0"/>
              <a:ext cx="4980822" cy="609600"/>
            </a:xfrm>
            <a:custGeom>
              <a:avLst/>
              <a:gdLst/>
              <a:ahLst/>
              <a:cxnLst/>
              <a:rect r="r" b="b" t="t" l="l"/>
              <a:pathLst>
                <a:path h="609600" w="4980822">
                  <a:moveTo>
                    <a:pt x="4769212" y="0"/>
                  </a:moveTo>
                  <a:lnTo>
                    <a:pt x="8410" y="0"/>
                  </a:lnTo>
                  <a:cubicBezTo>
                    <a:pt x="5836" y="0"/>
                    <a:pt x="3419" y="1237"/>
                    <a:pt x="1914" y="3325"/>
                  </a:cubicBezTo>
                  <a:cubicBezTo>
                    <a:pt x="410" y="5413"/>
                    <a:pt x="0" y="8097"/>
                    <a:pt x="814" y="10539"/>
                  </a:cubicBezTo>
                  <a:lnTo>
                    <a:pt x="196988" y="599061"/>
                  </a:lnTo>
                  <a:cubicBezTo>
                    <a:pt x="199086" y="605355"/>
                    <a:pt x="204976" y="609600"/>
                    <a:pt x="211610" y="609600"/>
                  </a:cubicBezTo>
                  <a:lnTo>
                    <a:pt x="4972412" y="609600"/>
                  </a:lnTo>
                  <a:cubicBezTo>
                    <a:pt x="4974986" y="609600"/>
                    <a:pt x="4977403" y="608363"/>
                    <a:pt x="4978908" y="606275"/>
                  </a:cubicBezTo>
                  <a:cubicBezTo>
                    <a:pt x="4980412" y="604187"/>
                    <a:pt x="4980822" y="601503"/>
                    <a:pt x="4980008" y="599061"/>
                  </a:cubicBezTo>
                  <a:lnTo>
                    <a:pt x="4783834" y="10539"/>
                  </a:lnTo>
                  <a:cubicBezTo>
                    <a:pt x="4781736" y="4245"/>
                    <a:pt x="4775846" y="0"/>
                    <a:pt x="4769212" y="0"/>
                  </a:cubicBezTo>
                  <a:close/>
                </a:path>
              </a:pathLst>
            </a:custGeom>
            <a:gradFill rotWithShape="true">
              <a:gsLst>
                <a:gs pos="0">
                  <a:srgbClr val="FFE42F">
                    <a:alpha val="100000"/>
                  </a:srgbClr>
                </a:gs>
                <a:gs pos="100000">
                  <a:srgbClr val="FFB613">
                    <a:alpha val="100000"/>
                  </a:srgbClr>
                </a:gs>
              </a:gsLst>
              <a:path path="circle">
                <a:fillToRect l="50000" r="50000" t="50000" b="50000"/>
              </a:path>
            </a:gradFill>
          </p:spPr>
        </p:sp>
        <p:sp>
          <p:nvSpPr>
            <p:cNvPr name="TextBox 4" id="4"/>
            <p:cNvSpPr txBox="true"/>
            <p:nvPr/>
          </p:nvSpPr>
          <p:spPr>
            <a:xfrm>
              <a:off x="101600" y="-57150"/>
              <a:ext cx="4783020" cy="6667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802345" y="2770265"/>
            <a:ext cx="5002105" cy="681609"/>
            <a:chOff x="0" y="0"/>
            <a:chExt cx="4473657" cy="609600"/>
          </a:xfrm>
        </p:grpSpPr>
        <p:sp>
          <p:nvSpPr>
            <p:cNvPr name="Freeform 6" id="6"/>
            <p:cNvSpPr/>
            <p:nvPr/>
          </p:nvSpPr>
          <p:spPr>
            <a:xfrm flipH="false" flipV="false" rot="0">
              <a:off x="3008" y="0"/>
              <a:ext cx="4467640" cy="609600"/>
            </a:xfrm>
            <a:custGeom>
              <a:avLst/>
              <a:gdLst/>
              <a:ahLst/>
              <a:cxnLst/>
              <a:rect r="r" b="b" t="t" l="l"/>
              <a:pathLst>
                <a:path h="609600" w="4467640">
                  <a:moveTo>
                    <a:pt x="4255067" y="0"/>
                  </a:moveTo>
                  <a:lnTo>
                    <a:pt x="9374" y="0"/>
                  </a:lnTo>
                  <a:cubicBezTo>
                    <a:pt x="6505" y="0"/>
                    <a:pt x="3811" y="1379"/>
                    <a:pt x="2134" y="3706"/>
                  </a:cubicBezTo>
                  <a:cubicBezTo>
                    <a:pt x="457" y="6033"/>
                    <a:pt x="0" y="9025"/>
                    <a:pt x="907" y="11746"/>
                  </a:cubicBezTo>
                  <a:lnTo>
                    <a:pt x="196277" y="597854"/>
                  </a:lnTo>
                  <a:cubicBezTo>
                    <a:pt x="198615" y="604868"/>
                    <a:pt x="205180" y="609600"/>
                    <a:pt x="212574" y="609600"/>
                  </a:cubicBezTo>
                  <a:lnTo>
                    <a:pt x="4458267" y="609600"/>
                  </a:lnTo>
                  <a:cubicBezTo>
                    <a:pt x="4461136" y="609600"/>
                    <a:pt x="4463830" y="608221"/>
                    <a:pt x="4465507" y="605894"/>
                  </a:cubicBezTo>
                  <a:cubicBezTo>
                    <a:pt x="4467185" y="603567"/>
                    <a:pt x="4467641" y="600575"/>
                    <a:pt x="4466734" y="597854"/>
                  </a:cubicBezTo>
                  <a:lnTo>
                    <a:pt x="4271365" y="11746"/>
                  </a:lnTo>
                  <a:cubicBezTo>
                    <a:pt x="4269026" y="4732"/>
                    <a:pt x="4262461" y="0"/>
                    <a:pt x="4255067" y="0"/>
                  </a:cubicBezTo>
                  <a:close/>
                </a:path>
              </a:pathLst>
            </a:custGeom>
            <a:gradFill rotWithShape="true">
              <a:gsLst>
                <a:gs pos="0">
                  <a:srgbClr val="FFE42F">
                    <a:alpha val="100000"/>
                  </a:srgbClr>
                </a:gs>
                <a:gs pos="100000">
                  <a:srgbClr val="FFB613">
                    <a:alpha val="100000"/>
                  </a:srgbClr>
                </a:gs>
              </a:gsLst>
              <a:path path="circle">
                <a:fillToRect l="50000" r="50000" t="50000" b="50000"/>
              </a:path>
            </a:gradFill>
          </p:spPr>
        </p:sp>
        <p:sp>
          <p:nvSpPr>
            <p:cNvPr name="TextBox 7" id="7"/>
            <p:cNvSpPr txBox="true"/>
            <p:nvPr/>
          </p:nvSpPr>
          <p:spPr>
            <a:xfrm>
              <a:off x="101600" y="-57150"/>
              <a:ext cx="4270457" cy="6667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338274" y="2539003"/>
            <a:ext cx="1538485" cy="906579"/>
            <a:chOff x="0" y="0"/>
            <a:chExt cx="1034505" cy="609600"/>
          </a:xfrm>
        </p:grpSpPr>
        <p:sp>
          <p:nvSpPr>
            <p:cNvPr name="Freeform 9" id="9"/>
            <p:cNvSpPr/>
            <p:nvPr/>
          </p:nvSpPr>
          <p:spPr>
            <a:xfrm flipH="false" flipV="false" rot="0">
              <a:off x="14672" y="0"/>
              <a:ext cx="1005162" cy="609600"/>
            </a:xfrm>
            <a:custGeom>
              <a:avLst/>
              <a:gdLst/>
              <a:ahLst/>
              <a:cxnLst/>
              <a:rect r="r" b="b" t="t" l="l"/>
              <a:pathLst>
                <a:path h="609600" w="1005162">
                  <a:moveTo>
                    <a:pt x="756247" y="0"/>
                  </a:moveTo>
                  <a:lnTo>
                    <a:pt x="45714" y="0"/>
                  </a:lnTo>
                  <a:cubicBezTo>
                    <a:pt x="31724" y="0"/>
                    <a:pt x="18586" y="6725"/>
                    <a:pt x="10406" y="18075"/>
                  </a:cubicBezTo>
                  <a:cubicBezTo>
                    <a:pt x="2225" y="29425"/>
                    <a:pt x="0" y="44015"/>
                    <a:pt x="4424" y="57287"/>
                  </a:cubicBezTo>
                  <a:lnTo>
                    <a:pt x="169432" y="552313"/>
                  </a:lnTo>
                  <a:cubicBezTo>
                    <a:pt x="180836" y="586524"/>
                    <a:pt x="212852" y="609600"/>
                    <a:pt x="248914" y="609600"/>
                  </a:cubicBezTo>
                  <a:lnTo>
                    <a:pt x="959447" y="609600"/>
                  </a:lnTo>
                  <a:cubicBezTo>
                    <a:pt x="973437" y="609600"/>
                    <a:pt x="986575" y="602875"/>
                    <a:pt x="994755" y="591525"/>
                  </a:cubicBezTo>
                  <a:cubicBezTo>
                    <a:pt x="1002936" y="580175"/>
                    <a:pt x="1005161" y="565585"/>
                    <a:pt x="1000737" y="552313"/>
                  </a:cubicBezTo>
                  <a:lnTo>
                    <a:pt x="835729" y="57287"/>
                  </a:lnTo>
                  <a:cubicBezTo>
                    <a:pt x="824325" y="23076"/>
                    <a:pt x="792309" y="0"/>
                    <a:pt x="756247" y="0"/>
                  </a:cubicBezTo>
                  <a:close/>
                </a:path>
              </a:pathLst>
            </a:custGeom>
            <a:gradFill rotWithShape="true">
              <a:gsLst>
                <a:gs pos="0">
                  <a:srgbClr val="3183ED">
                    <a:alpha val="100000"/>
                  </a:srgbClr>
                </a:gs>
                <a:gs pos="100000">
                  <a:srgbClr val="56CCF2">
                    <a:alpha val="100000"/>
                  </a:srgbClr>
                </a:gs>
              </a:gsLst>
              <a:lin ang="5400000"/>
            </a:gradFill>
          </p:spPr>
        </p:sp>
        <p:sp>
          <p:nvSpPr>
            <p:cNvPr name="TextBox 10" id="10"/>
            <p:cNvSpPr txBox="true"/>
            <p:nvPr/>
          </p:nvSpPr>
          <p:spPr>
            <a:xfrm>
              <a:off x="101600" y="-57150"/>
              <a:ext cx="831305" cy="6667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659556" y="2594540"/>
            <a:ext cx="1538485" cy="906579"/>
            <a:chOff x="0" y="0"/>
            <a:chExt cx="1034505" cy="609600"/>
          </a:xfrm>
        </p:grpSpPr>
        <p:sp>
          <p:nvSpPr>
            <p:cNvPr name="Freeform 12" id="12"/>
            <p:cNvSpPr/>
            <p:nvPr/>
          </p:nvSpPr>
          <p:spPr>
            <a:xfrm flipH="false" flipV="false" rot="0">
              <a:off x="14672" y="0"/>
              <a:ext cx="1005162" cy="609600"/>
            </a:xfrm>
            <a:custGeom>
              <a:avLst/>
              <a:gdLst/>
              <a:ahLst/>
              <a:cxnLst/>
              <a:rect r="r" b="b" t="t" l="l"/>
              <a:pathLst>
                <a:path h="609600" w="1005162">
                  <a:moveTo>
                    <a:pt x="756247" y="0"/>
                  </a:moveTo>
                  <a:lnTo>
                    <a:pt x="45714" y="0"/>
                  </a:lnTo>
                  <a:cubicBezTo>
                    <a:pt x="31724" y="0"/>
                    <a:pt x="18586" y="6725"/>
                    <a:pt x="10406" y="18075"/>
                  </a:cubicBezTo>
                  <a:cubicBezTo>
                    <a:pt x="2225" y="29425"/>
                    <a:pt x="0" y="44015"/>
                    <a:pt x="4424" y="57287"/>
                  </a:cubicBezTo>
                  <a:lnTo>
                    <a:pt x="169432" y="552313"/>
                  </a:lnTo>
                  <a:cubicBezTo>
                    <a:pt x="180836" y="586524"/>
                    <a:pt x="212852" y="609600"/>
                    <a:pt x="248914" y="609600"/>
                  </a:cubicBezTo>
                  <a:lnTo>
                    <a:pt x="959447" y="609600"/>
                  </a:lnTo>
                  <a:cubicBezTo>
                    <a:pt x="973437" y="609600"/>
                    <a:pt x="986575" y="602875"/>
                    <a:pt x="994755" y="591525"/>
                  </a:cubicBezTo>
                  <a:cubicBezTo>
                    <a:pt x="1002936" y="580175"/>
                    <a:pt x="1005161" y="565585"/>
                    <a:pt x="1000737" y="552313"/>
                  </a:cubicBezTo>
                  <a:lnTo>
                    <a:pt x="835729" y="57287"/>
                  </a:lnTo>
                  <a:cubicBezTo>
                    <a:pt x="824325" y="23076"/>
                    <a:pt x="792309" y="0"/>
                    <a:pt x="756247" y="0"/>
                  </a:cubicBezTo>
                  <a:close/>
                </a:path>
              </a:pathLst>
            </a:custGeom>
            <a:gradFill rotWithShape="true">
              <a:gsLst>
                <a:gs pos="0">
                  <a:srgbClr val="3183ED">
                    <a:alpha val="100000"/>
                  </a:srgbClr>
                </a:gs>
                <a:gs pos="100000">
                  <a:srgbClr val="56CCF2">
                    <a:alpha val="100000"/>
                  </a:srgbClr>
                </a:gs>
              </a:gsLst>
              <a:lin ang="5400000"/>
            </a:gradFill>
          </p:spPr>
        </p:sp>
        <p:sp>
          <p:nvSpPr>
            <p:cNvPr name="TextBox 13" id="13"/>
            <p:cNvSpPr txBox="true"/>
            <p:nvPr/>
          </p:nvSpPr>
          <p:spPr>
            <a:xfrm>
              <a:off x="101600" y="-57150"/>
              <a:ext cx="831305" cy="66675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816865" y="2638624"/>
            <a:ext cx="581303" cy="707337"/>
          </a:xfrm>
          <a:custGeom>
            <a:avLst/>
            <a:gdLst/>
            <a:ahLst/>
            <a:cxnLst/>
            <a:rect r="r" b="b" t="t" l="l"/>
            <a:pathLst>
              <a:path h="707337" w="581303">
                <a:moveTo>
                  <a:pt x="0" y="0"/>
                </a:moveTo>
                <a:lnTo>
                  <a:pt x="581303" y="0"/>
                </a:lnTo>
                <a:lnTo>
                  <a:pt x="581303" y="707338"/>
                </a:lnTo>
                <a:lnTo>
                  <a:pt x="0" y="70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5400000">
            <a:off x="11861968" y="-690222"/>
            <a:ext cx="7735657" cy="6788039"/>
          </a:xfrm>
          <a:custGeom>
            <a:avLst/>
            <a:gdLst/>
            <a:ahLst/>
            <a:cxnLst/>
            <a:rect r="r" b="b" t="t" l="l"/>
            <a:pathLst>
              <a:path h="6788039" w="7735657">
                <a:moveTo>
                  <a:pt x="7735657" y="0"/>
                </a:moveTo>
                <a:lnTo>
                  <a:pt x="0" y="0"/>
                </a:lnTo>
                <a:lnTo>
                  <a:pt x="0" y="6788039"/>
                </a:lnTo>
                <a:lnTo>
                  <a:pt x="7735657" y="6788039"/>
                </a:lnTo>
                <a:lnTo>
                  <a:pt x="7735657" y="0"/>
                </a:lnTo>
                <a:close/>
              </a:path>
            </a:pathLst>
          </a:custGeom>
          <a:blipFill>
            <a:blip r:embed="rId4"/>
            <a:stretch>
              <a:fillRect l="0" t="0" r="0" b="0"/>
            </a:stretch>
          </a:blipFill>
        </p:spPr>
      </p:sp>
      <p:sp>
        <p:nvSpPr>
          <p:cNvPr name="Freeform 16" id="16"/>
          <p:cNvSpPr/>
          <p:nvPr/>
        </p:nvSpPr>
        <p:spPr>
          <a:xfrm flipH="false" flipV="false" rot="-5400000">
            <a:off x="14054826" y="3680424"/>
            <a:ext cx="7591045" cy="6898362"/>
          </a:xfrm>
          <a:custGeom>
            <a:avLst/>
            <a:gdLst/>
            <a:ahLst/>
            <a:cxnLst/>
            <a:rect r="r" b="b" t="t" l="l"/>
            <a:pathLst>
              <a:path h="6898362" w="7591045">
                <a:moveTo>
                  <a:pt x="0" y="0"/>
                </a:moveTo>
                <a:lnTo>
                  <a:pt x="7591044" y="0"/>
                </a:lnTo>
                <a:lnTo>
                  <a:pt x="7591044" y="6898362"/>
                </a:lnTo>
                <a:lnTo>
                  <a:pt x="0" y="6898362"/>
                </a:lnTo>
                <a:lnTo>
                  <a:pt x="0" y="0"/>
                </a:lnTo>
                <a:close/>
              </a:path>
            </a:pathLst>
          </a:custGeom>
          <a:blipFill>
            <a:blip r:embed="rId5"/>
            <a:stretch>
              <a:fillRect l="0" t="0" r="0" b="0"/>
            </a:stretch>
          </a:blipFill>
        </p:spPr>
      </p:sp>
      <p:grpSp>
        <p:nvGrpSpPr>
          <p:cNvPr name="Group 17" id="17"/>
          <p:cNvGrpSpPr/>
          <p:nvPr/>
        </p:nvGrpSpPr>
        <p:grpSpPr>
          <a:xfrm rot="0">
            <a:off x="14826472" y="3334083"/>
            <a:ext cx="6262670" cy="7287470"/>
            <a:chOff x="0" y="0"/>
            <a:chExt cx="698500" cy="812800"/>
          </a:xfrm>
        </p:grpSpPr>
        <p:sp>
          <p:nvSpPr>
            <p:cNvPr name="Freeform 18" id="18"/>
            <p:cNvSpPr/>
            <p:nvPr/>
          </p:nvSpPr>
          <p:spPr>
            <a:xfrm flipH="false" flipV="false" rot="0">
              <a:off x="0" y="8568"/>
              <a:ext cx="698500" cy="795664"/>
            </a:xfrm>
            <a:custGeom>
              <a:avLst/>
              <a:gdLst/>
              <a:ahLst/>
              <a:cxnLst/>
              <a:rect r="r" b="b" t="t" l="l"/>
              <a:pathLst>
                <a:path h="795664" w="698500">
                  <a:moveTo>
                    <a:pt x="387816" y="13871"/>
                  </a:moveTo>
                  <a:lnTo>
                    <a:pt x="659934" y="172193"/>
                  </a:lnTo>
                  <a:cubicBezTo>
                    <a:pt x="683811" y="186086"/>
                    <a:pt x="698500" y="211626"/>
                    <a:pt x="698500" y="239251"/>
                  </a:cubicBezTo>
                  <a:lnTo>
                    <a:pt x="698500" y="556413"/>
                  </a:lnTo>
                  <a:cubicBezTo>
                    <a:pt x="698500" y="584038"/>
                    <a:pt x="683811" y="609578"/>
                    <a:pt x="659934" y="623471"/>
                  </a:cubicBezTo>
                  <a:lnTo>
                    <a:pt x="387816" y="781793"/>
                  </a:lnTo>
                  <a:cubicBezTo>
                    <a:pt x="363976" y="795664"/>
                    <a:pt x="334524" y="795664"/>
                    <a:pt x="310684" y="781793"/>
                  </a:cubicBezTo>
                  <a:lnTo>
                    <a:pt x="38566" y="623471"/>
                  </a:lnTo>
                  <a:cubicBezTo>
                    <a:pt x="14689" y="609578"/>
                    <a:pt x="0" y="584038"/>
                    <a:pt x="0" y="556413"/>
                  </a:cubicBezTo>
                  <a:lnTo>
                    <a:pt x="0" y="239251"/>
                  </a:lnTo>
                  <a:cubicBezTo>
                    <a:pt x="0" y="211626"/>
                    <a:pt x="14689" y="186086"/>
                    <a:pt x="38566" y="172193"/>
                  </a:cubicBezTo>
                  <a:lnTo>
                    <a:pt x="310684" y="13871"/>
                  </a:lnTo>
                  <a:cubicBezTo>
                    <a:pt x="334524" y="0"/>
                    <a:pt x="363976" y="0"/>
                    <a:pt x="387816" y="13871"/>
                  </a:cubicBezTo>
                  <a:close/>
                </a:path>
              </a:pathLst>
            </a:custGeom>
            <a:gradFill rotWithShape="true">
              <a:gsLst>
                <a:gs pos="0">
                  <a:srgbClr val="3183ED">
                    <a:alpha val="100000"/>
                  </a:srgbClr>
                </a:gs>
                <a:gs pos="100000">
                  <a:srgbClr val="56CCF2">
                    <a:alpha val="100000"/>
                  </a:srgbClr>
                </a:gs>
              </a:gsLst>
              <a:lin ang="5400000"/>
            </a:gradFill>
            <a:ln w="12700">
              <a:solidFill>
                <a:srgbClr val="000000"/>
              </a:solidFill>
            </a:ln>
          </p:spPr>
        </p:sp>
      </p:grpSp>
      <p:grpSp>
        <p:nvGrpSpPr>
          <p:cNvPr name="Group 19" id="19"/>
          <p:cNvGrpSpPr/>
          <p:nvPr/>
        </p:nvGrpSpPr>
        <p:grpSpPr>
          <a:xfrm rot="0">
            <a:off x="15162803" y="3725449"/>
            <a:ext cx="5590009" cy="6504738"/>
            <a:chOff x="0" y="0"/>
            <a:chExt cx="698500" cy="812800"/>
          </a:xfrm>
        </p:grpSpPr>
        <p:sp>
          <p:nvSpPr>
            <p:cNvPr name="Freeform 20" id="20"/>
            <p:cNvSpPr/>
            <p:nvPr/>
          </p:nvSpPr>
          <p:spPr>
            <a:xfrm flipH="false" flipV="false" rot="0">
              <a:off x="0" y="9599"/>
              <a:ext cx="698500" cy="793602"/>
            </a:xfrm>
            <a:custGeom>
              <a:avLst/>
              <a:gdLst/>
              <a:ahLst/>
              <a:cxnLst/>
              <a:rect r="r" b="b" t="t" l="l"/>
              <a:pathLst>
                <a:path h="793602" w="698500">
                  <a:moveTo>
                    <a:pt x="392457" y="15540"/>
                  </a:moveTo>
                  <a:lnTo>
                    <a:pt x="655293" y="168462"/>
                  </a:lnTo>
                  <a:cubicBezTo>
                    <a:pt x="682043" y="184026"/>
                    <a:pt x="698500" y="212640"/>
                    <a:pt x="698500" y="243589"/>
                  </a:cubicBezTo>
                  <a:lnTo>
                    <a:pt x="698500" y="550013"/>
                  </a:lnTo>
                  <a:cubicBezTo>
                    <a:pt x="698500" y="580962"/>
                    <a:pt x="682043" y="609576"/>
                    <a:pt x="655293" y="625140"/>
                  </a:cubicBezTo>
                  <a:lnTo>
                    <a:pt x="392457" y="778062"/>
                  </a:lnTo>
                  <a:cubicBezTo>
                    <a:pt x="365748" y="793602"/>
                    <a:pt x="332752" y="793602"/>
                    <a:pt x="306043" y="778062"/>
                  </a:cubicBezTo>
                  <a:lnTo>
                    <a:pt x="43207" y="625140"/>
                  </a:lnTo>
                  <a:cubicBezTo>
                    <a:pt x="16457" y="609576"/>
                    <a:pt x="0" y="580962"/>
                    <a:pt x="0" y="550013"/>
                  </a:cubicBezTo>
                  <a:lnTo>
                    <a:pt x="0" y="243589"/>
                  </a:lnTo>
                  <a:cubicBezTo>
                    <a:pt x="0" y="212640"/>
                    <a:pt x="16457" y="184026"/>
                    <a:pt x="43207" y="168462"/>
                  </a:cubicBezTo>
                  <a:lnTo>
                    <a:pt x="306043" y="15540"/>
                  </a:lnTo>
                  <a:cubicBezTo>
                    <a:pt x="332752" y="0"/>
                    <a:pt x="365748" y="0"/>
                    <a:pt x="392457" y="15540"/>
                  </a:cubicBezTo>
                  <a:close/>
                </a:path>
              </a:pathLst>
            </a:custGeom>
            <a:blipFill>
              <a:blip r:embed="rId6"/>
              <a:stretch>
                <a:fillRect l="-28359" t="-16992" r="-94464" b="-2091"/>
              </a:stretch>
            </a:blipFill>
          </p:spPr>
        </p:sp>
      </p:grpSp>
      <p:sp>
        <p:nvSpPr>
          <p:cNvPr name="Freeform 21" id="21"/>
          <p:cNvSpPr/>
          <p:nvPr/>
        </p:nvSpPr>
        <p:spPr>
          <a:xfrm flipH="false" flipV="false" rot="-5400000">
            <a:off x="12572573" y="-900387"/>
            <a:ext cx="5778503" cy="5251215"/>
          </a:xfrm>
          <a:custGeom>
            <a:avLst/>
            <a:gdLst/>
            <a:ahLst/>
            <a:cxnLst/>
            <a:rect r="r" b="b" t="t" l="l"/>
            <a:pathLst>
              <a:path h="5251215" w="5778503">
                <a:moveTo>
                  <a:pt x="0" y="0"/>
                </a:moveTo>
                <a:lnTo>
                  <a:pt x="5778503" y="0"/>
                </a:lnTo>
                <a:lnTo>
                  <a:pt x="5778503" y="5251215"/>
                </a:lnTo>
                <a:lnTo>
                  <a:pt x="0" y="5251215"/>
                </a:lnTo>
                <a:lnTo>
                  <a:pt x="0" y="0"/>
                </a:lnTo>
                <a:close/>
              </a:path>
            </a:pathLst>
          </a:custGeom>
          <a:blipFill>
            <a:blip r:embed="rId5">
              <a:alphaModFix amt="42000"/>
            </a:blip>
            <a:stretch>
              <a:fillRect l="0" t="0" r="0" b="0"/>
            </a:stretch>
          </a:blipFill>
        </p:spPr>
      </p:sp>
      <p:grpSp>
        <p:nvGrpSpPr>
          <p:cNvPr name="Group 22" id="22"/>
          <p:cNvGrpSpPr/>
          <p:nvPr/>
        </p:nvGrpSpPr>
        <p:grpSpPr>
          <a:xfrm rot="0">
            <a:off x="13067968" y="-698307"/>
            <a:ext cx="4432854" cy="5158230"/>
            <a:chOff x="0" y="0"/>
            <a:chExt cx="698500" cy="812800"/>
          </a:xfrm>
        </p:grpSpPr>
        <p:sp>
          <p:nvSpPr>
            <p:cNvPr name="Freeform 23" id="23"/>
            <p:cNvSpPr/>
            <p:nvPr/>
          </p:nvSpPr>
          <p:spPr>
            <a:xfrm flipH="false" flipV="false" rot="0">
              <a:off x="0" y="5476"/>
              <a:ext cx="698500" cy="801848"/>
            </a:xfrm>
            <a:custGeom>
              <a:avLst/>
              <a:gdLst/>
              <a:ahLst/>
              <a:cxnLst/>
              <a:rect r="r" b="b" t="t" l="l"/>
              <a:pathLst>
                <a:path h="801848" w="698500">
                  <a:moveTo>
                    <a:pt x="373898" y="8865"/>
                  </a:moveTo>
                  <a:lnTo>
                    <a:pt x="673852" y="183383"/>
                  </a:lnTo>
                  <a:cubicBezTo>
                    <a:pt x="689112" y="192262"/>
                    <a:pt x="698500" y="208585"/>
                    <a:pt x="698500" y="226241"/>
                  </a:cubicBezTo>
                  <a:lnTo>
                    <a:pt x="698500" y="575607"/>
                  </a:lnTo>
                  <a:cubicBezTo>
                    <a:pt x="698500" y="593263"/>
                    <a:pt x="689112" y="609586"/>
                    <a:pt x="673852" y="618465"/>
                  </a:cubicBezTo>
                  <a:lnTo>
                    <a:pt x="373898" y="792983"/>
                  </a:lnTo>
                  <a:cubicBezTo>
                    <a:pt x="358662" y="801848"/>
                    <a:pt x="339838" y="801848"/>
                    <a:pt x="324602" y="792983"/>
                  </a:cubicBezTo>
                  <a:lnTo>
                    <a:pt x="24648" y="618465"/>
                  </a:lnTo>
                  <a:cubicBezTo>
                    <a:pt x="9388" y="609586"/>
                    <a:pt x="0" y="593263"/>
                    <a:pt x="0" y="575607"/>
                  </a:cubicBezTo>
                  <a:lnTo>
                    <a:pt x="0" y="226241"/>
                  </a:lnTo>
                  <a:cubicBezTo>
                    <a:pt x="0" y="208585"/>
                    <a:pt x="9388" y="192262"/>
                    <a:pt x="24648" y="183383"/>
                  </a:cubicBezTo>
                  <a:lnTo>
                    <a:pt x="324602" y="8865"/>
                  </a:lnTo>
                  <a:cubicBezTo>
                    <a:pt x="339838" y="0"/>
                    <a:pt x="358662" y="0"/>
                    <a:pt x="373898" y="8865"/>
                  </a:cubicBezTo>
                  <a:close/>
                </a:path>
              </a:pathLst>
            </a:custGeom>
            <a:gradFill rotWithShape="true">
              <a:gsLst>
                <a:gs pos="0">
                  <a:srgbClr val="FFB613">
                    <a:alpha val="100000"/>
                  </a:srgbClr>
                </a:gs>
                <a:gs pos="100000">
                  <a:srgbClr val="FFE42F">
                    <a:alpha val="100000"/>
                  </a:srgbClr>
                </a:gs>
              </a:gsLst>
              <a:lin ang="5400000"/>
            </a:gradFill>
            <a:ln w="12700">
              <a:solidFill>
                <a:srgbClr val="000000"/>
              </a:solidFill>
            </a:ln>
          </p:spPr>
        </p:sp>
      </p:grpSp>
      <p:grpSp>
        <p:nvGrpSpPr>
          <p:cNvPr name="Group 24" id="24"/>
          <p:cNvGrpSpPr/>
          <p:nvPr/>
        </p:nvGrpSpPr>
        <p:grpSpPr>
          <a:xfrm rot="0">
            <a:off x="13403977" y="-290796"/>
            <a:ext cx="3734232" cy="4345288"/>
            <a:chOff x="0" y="0"/>
            <a:chExt cx="698500" cy="812800"/>
          </a:xfrm>
        </p:grpSpPr>
        <p:sp>
          <p:nvSpPr>
            <p:cNvPr name="Freeform 25" id="25"/>
            <p:cNvSpPr/>
            <p:nvPr/>
          </p:nvSpPr>
          <p:spPr>
            <a:xfrm flipH="false" flipV="false" rot="0">
              <a:off x="0" y="3763"/>
              <a:ext cx="698500" cy="805273"/>
            </a:xfrm>
            <a:custGeom>
              <a:avLst/>
              <a:gdLst/>
              <a:ahLst/>
              <a:cxnLst/>
              <a:rect r="r" b="b" t="t" l="l"/>
              <a:pathLst>
                <a:path h="805273" w="698500">
                  <a:moveTo>
                    <a:pt x="366190" y="6093"/>
                  </a:moveTo>
                  <a:lnTo>
                    <a:pt x="681560" y="189581"/>
                  </a:lnTo>
                  <a:cubicBezTo>
                    <a:pt x="692048" y="195683"/>
                    <a:pt x="698500" y="206902"/>
                    <a:pt x="698500" y="219035"/>
                  </a:cubicBezTo>
                  <a:lnTo>
                    <a:pt x="698500" y="586238"/>
                  </a:lnTo>
                  <a:cubicBezTo>
                    <a:pt x="698500" y="598372"/>
                    <a:pt x="692048" y="609591"/>
                    <a:pt x="681560" y="615693"/>
                  </a:cubicBezTo>
                  <a:lnTo>
                    <a:pt x="366190" y="799181"/>
                  </a:lnTo>
                  <a:cubicBezTo>
                    <a:pt x="355718" y="805274"/>
                    <a:pt x="342782" y="805274"/>
                    <a:pt x="332310" y="799181"/>
                  </a:cubicBezTo>
                  <a:lnTo>
                    <a:pt x="16940" y="615693"/>
                  </a:lnTo>
                  <a:cubicBezTo>
                    <a:pt x="6452" y="609591"/>
                    <a:pt x="0" y="598372"/>
                    <a:pt x="0" y="586238"/>
                  </a:cubicBezTo>
                  <a:lnTo>
                    <a:pt x="0" y="219035"/>
                  </a:lnTo>
                  <a:cubicBezTo>
                    <a:pt x="0" y="206902"/>
                    <a:pt x="6452" y="195683"/>
                    <a:pt x="16940" y="189581"/>
                  </a:cubicBezTo>
                  <a:lnTo>
                    <a:pt x="332310" y="6093"/>
                  </a:lnTo>
                  <a:cubicBezTo>
                    <a:pt x="342782" y="0"/>
                    <a:pt x="355718" y="0"/>
                    <a:pt x="366190" y="6093"/>
                  </a:cubicBezTo>
                  <a:close/>
                </a:path>
              </a:pathLst>
            </a:custGeom>
            <a:blipFill>
              <a:blip r:embed="rId7"/>
              <a:stretch>
                <a:fillRect l="-35859" t="98" r="-35859" b="98"/>
              </a:stretch>
            </a:blipFill>
          </p:spPr>
        </p:sp>
      </p:grpSp>
      <p:sp>
        <p:nvSpPr>
          <p:cNvPr name="Freeform 26" id="26"/>
          <p:cNvSpPr/>
          <p:nvPr/>
        </p:nvSpPr>
        <p:spPr>
          <a:xfrm flipH="false" flipV="false" rot="0">
            <a:off x="11087617" y="2706647"/>
            <a:ext cx="682364" cy="682364"/>
          </a:xfrm>
          <a:custGeom>
            <a:avLst/>
            <a:gdLst/>
            <a:ahLst/>
            <a:cxnLst/>
            <a:rect r="r" b="b" t="t" l="l"/>
            <a:pathLst>
              <a:path h="682364" w="682364">
                <a:moveTo>
                  <a:pt x="0" y="0"/>
                </a:moveTo>
                <a:lnTo>
                  <a:pt x="682364" y="0"/>
                </a:lnTo>
                <a:lnTo>
                  <a:pt x="682364" y="682364"/>
                </a:lnTo>
                <a:lnTo>
                  <a:pt x="0" y="682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6006977" y="3668613"/>
            <a:ext cx="8790920" cy="6263531"/>
          </a:xfrm>
          <a:custGeom>
            <a:avLst/>
            <a:gdLst/>
            <a:ahLst/>
            <a:cxnLst/>
            <a:rect r="r" b="b" t="t" l="l"/>
            <a:pathLst>
              <a:path h="6263531" w="8790920">
                <a:moveTo>
                  <a:pt x="0" y="0"/>
                </a:moveTo>
                <a:lnTo>
                  <a:pt x="8790920" y="0"/>
                </a:lnTo>
                <a:lnTo>
                  <a:pt x="8790920" y="6263531"/>
                </a:lnTo>
                <a:lnTo>
                  <a:pt x="0" y="6263531"/>
                </a:lnTo>
                <a:lnTo>
                  <a:pt x="0" y="0"/>
                </a:lnTo>
                <a:close/>
              </a:path>
            </a:pathLst>
          </a:custGeom>
          <a:blipFill>
            <a:blip r:embed="rId10"/>
            <a:stretch>
              <a:fillRect l="0" t="0" r="0" b="0"/>
            </a:stretch>
          </a:blipFill>
        </p:spPr>
      </p:sp>
      <p:sp>
        <p:nvSpPr>
          <p:cNvPr name="TextBox 28" id="28"/>
          <p:cNvSpPr txBox="true"/>
          <p:nvPr/>
        </p:nvSpPr>
        <p:spPr>
          <a:xfrm rot="0">
            <a:off x="800100" y="704850"/>
            <a:ext cx="10162560" cy="1691278"/>
          </a:xfrm>
          <a:prstGeom prst="rect">
            <a:avLst/>
          </a:prstGeom>
        </p:spPr>
        <p:txBody>
          <a:bodyPr anchor="t" rtlCol="false" tIns="0" lIns="0" bIns="0" rIns="0">
            <a:spAutoFit/>
          </a:bodyPr>
          <a:lstStyle/>
          <a:p>
            <a:pPr marL="0" indent="0" lvl="0">
              <a:lnSpc>
                <a:spcPts val="6426"/>
              </a:lnSpc>
            </a:pPr>
            <a:r>
              <a:rPr lang="en-US" sz="7140" spc="-178">
                <a:solidFill>
                  <a:srgbClr val="112D4E"/>
                </a:solidFill>
                <a:latin typeface="Barlow Bold"/>
              </a:rPr>
              <a:t>TINJAUAN PUSTAKA &amp; METODE PENELITIAN</a:t>
            </a:r>
          </a:p>
        </p:txBody>
      </p:sp>
      <p:sp>
        <p:nvSpPr>
          <p:cNvPr name="TextBox 29" id="29"/>
          <p:cNvSpPr txBox="true"/>
          <p:nvPr/>
        </p:nvSpPr>
        <p:spPr>
          <a:xfrm rot="0">
            <a:off x="312876" y="3582888"/>
            <a:ext cx="5489469" cy="6506669"/>
          </a:xfrm>
          <a:prstGeom prst="rect">
            <a:avLst/>
          </a:prstGeom>
        </p:spPr>
        <p:txBody>
          <a:bodyPr anchor="t" rtlCol="false" tIns="0" lIns="0" bIns="0" rIns="0">
            <a:spAutoFit/>
          </a:bodyPr>
          <a:lstStyle/>
          <a:p>
            <a:pPr algn="just" marL="0" indent="0" lvl="0">
              <a:lnSpc>
                <a:spcPts val="3706"/>
              </a:lnSpc>
            </a:pPr>
            <a:r>
              <a:rPr lang="en-US" sz="2345" spc="-23">
                <a:solidFill>
                  <a:srgbClr val="000000"/>
                </a:solidFill>
                <a:latin typeface="Clear Sans"/>
              </a:rPr>
              <a:t>Tinjauan pustaka membahas beberapa aspek penting terkait Time Series forecasting, pengujian stationeritas Augmented Dickey-Fuller, model Time Series Regression (TSR) dengan metode Ordinary Least Squares (OLS), Autoregressive Integrated Moving Average (ARIMA), Seasonal-ARIMA (SARIMA), Seasonal-ARIMA with Exogenous Factors (SARIMAX), optimasi hyperparameters ARIMA dan SARIMA, serta kriteria untuk memilih model terbaik dalam meramalkan konsentrasi CO2 di Mauna Loa Observatory (MLO).</a:t>
            </a:r>
          </a:p>
        </p:txBody>
      </p:sp>
      <p:sp>
        <p:nvSpPr>
          <p:cNvPr name="TextBox 30" id="30"/>
          <p:cNvSpPr txBox="true"/>
          <p:nvPr/>
        </p:nvSpPr>
        <p:spPr>
          <a:xfrm rot="0">
            <a:off x="312876" y="2815083"/>
            <a:ext cx="3463423" cy="519000"/>
          </a:xfrm>
          <a:prstGeom prst="rect">
            <a:avLst/>
          </a:prstGeom>
        </p:spPr>
        <p:txBody>
          <a:bodyPr anchor="t" rtlCol="false" tIns="0" lIns="0" bIns="0" rIns="0">
            <a:spAutoFit/>
          </a:bodyPr>
          <a:lstStyle/>
          <a:p>
            <a:pPr marL="0" indent="0" lvl="0">
              <a:lnSpc>
                <a:spcPts val="3949"/>
              </a:lnSpc>
            </a:pPr>
            <a:r>
              <a:rPr lang="en-US" sz="3656" spc="-91">
                <a:solidFill>
                  <a:srgbClr val="112D4E"/>
                </a:solidFill>
                <a:latin typeface="Barlow Bold"/>
              </a:rPr>
              <a:t>Tinjauan Pustaka</a:t>
            </a:r>
          </a:p>
        </p:txBody>
      </p:sp>
      <p:sp>
        <p:nvSpPr>
          <p:cNvPr name="TextBox 31" id="31"/>
          <p:cNvSpPr txBox="true"/>
          <p:nvPr/>
        </p:nvSpPr>
        <p:spPr>
          <a:xfrm rot="0">
            <a:off x="6442936" y="2870619"/>
            <a:ext cx="3902295" cy="519000"/>
          </a:xfrm>
          <a:prstGeom prst="rect">
            <a:avLst/>
          </a:prstGeom>
        </p:spPr>
        <p:txBody>
          <a:bodyPr anchor="t" rtlCol="false" tIns="0" lIns="0" bIns="0" rIns="0">
            <a:spAutoFit/>
          </a:bodyPr>
          <a:lstStyle/>
          <a:p>
            <a:pPr marL="0" indent="0" lvl="0">
              <a:lnSpc>
                <a:spcPts val="3949"/>
              </a:lnSpc>
            </a:pPr>
            <a:r>
              <a:rPr lang="en-US" sz="3656" spc="-91">
                <a:solidFill>
                  <a:srgbClr val="112D4E"/>
                </a:solidFill>
                <a:latin typeface="Barlow Bold"/>
              </a:rPr>
              <a:t>Metode Penelitian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780041" y="8218936"/>
            <a:ext cx="8599530" cy="7814823"/>
          </a:xfrm>
          <a:custGeom>
            <a:avLst/>
            <a:gdLst/>
            <a:ahLst/>
            <a:cxnLst/>
            <a:rect r="r" b="b" t="t" l="l"/>
            <a:pathLst>
              <a:path h="7814823" w="8599530">
                <a:moveTo>
                  <a:pt x="0" y="0"/>
                </a:moveTo>
                <a:lnTo>
                  <a:pt x="8599530" y="0"/>
                </a:lnTo>
                <a:lnTo>
                  <a:pt x="8599530" y="7814823"/>
                </a:lnTo>
                <a:lnTo>
                  <a:pt x="0" y="7814823"/>
                </a:lnTo>
                <a:lnTo>
                  <a:pt x="0" y="0"/>
                </a:lnTo>
                <a:close/>
              </a:path>
            </a:pathLst>
          </a:custGeom>
          <a:blipFill>
            <a:blip r:embed="rId2"/>
            <a:stretch>
              <a:fillRect l="0" t="0" r="0" b="0"/>
            </a:stretch>
          </a:blipFill>
        </p:spPr>
      </p:sp>
      <p:grpSp>
        <p:nvGrpSpPr>
          <p:cNvPr name="Group 3" id="3"/>
          <p:cNvGrpSpPr/>
          <p:nvPr/>
        </p:nvGrpSpPr>
        <p:grpSpPr>
          <a:xfrm rot="0">
            <a:off x="10953729" y="8915670"/>
            <a:ext cx="8760958" cy="7528948"/>
            <a:chOff x="0" y="0"/>
            <a:chExt cx="812800" cy="698500"/>
          </a:xfrm>
        </p:grpSpPr>
        <p:sp>
          <p:nvSpPr>
            <p:cNvPr name="Freeform 4" id="4"/>
            <p:cNvSpPr/>
            <p:nvPr/>
          </p:nvSpPr>
          <p:spPr>
            <a:xfrm flipH="false" flipV="false" rot="0">
              <a:off x="6448" y="0"/>
              <a:ext cx="799904" cy="698500"/>
            </a:xfrm>
            <a:custGeom>
              <a:avLst/>
              <a:gdLst/>
              <a:ahLst/>
              <a:cxnLst/>
              <a:rect r="r" b="b" t="t" l="l"/>
              <a:pathLst>
                <a:path h="698500" w="799904">
                  <a:moveTo>
                    <a:pt x="789465" y="378275"/>
                  </a:moveTo>
                  <a:lnTo>
                    <a:pt x="620039" y="669475"/>
                  </a:lnTo>
                  <a:cubicBezTo>
                    <a:pt x="609584" y="687445"/>
                    <a:pt x="590362" y="698500"/>
                    <a:pt x="569572" y="698500"/>
                  </a:cubicBezTo>
                  <a:lnTo>
                    <a:pt x="230332" y="698500"/>
                  </a:lnTo>
                  <a:cubicBezTo>
                    <a:pt x="209542" y="698500"/>
                    <a:pt x="190320" y="687445"/>
                    <a:pt x="179865" y="669475"/>
                  </a:cubicBezTo>
                  <a:lnTo>
                    <a:pt x="10439" y="378275"/>
                  </a:lnTo>
                  <a:cubicBezTo>
                    <a:pt x="0" y="360333"/>
                    <a:pt x="0" y="338167"/>
                    <a:pt x="10439" y="320225"/>
                  </a:cubicBezTo>
                  <a:lnTo>
                    <a:pt x="179865" y="29025"/>
                  </a:lnTo>
                  <a:cubicBezTo>
                    <a:pt x="190320" y="11055"/>
                    <a:pt x="209542" y="0"/>
                    <a:pt x="230332" y="0"/>
                  </a:cubicBezTo>
                  <a:lnTo>
                    <a:pt x="569572" y="0"/>
                  </a:lnTo>
                  <a:cubicBezTo>
                    <a:pt x="590362" y="0"/>
                    <a:pt x="609584" y="11055"/>
                    <a:pt x="620039" y="29025"/>
                  </a:cubicBezTo>
                  <a:lnTo>
                    <a:pt x="789465" y="320225"/>
                  </a:lnTo>
                  <a:cubicBezTo>
                    <a:pt x="799904" y="338167"/>
                    <a:pt x="799904" y="360333"/>
                    <a:pt x="789465" y="378275"/>
                  </a:cubicBezTo>
                  <a:close/>
                </a:path>
              </a:pathLst>
            </a:custGeom>
            <a:gradFill rotWithShape="true">
              <a:gsLst>
                <a:gs pos="0">
                  <a:srgbClr val="FFDE00">
                    <a:alpha val="100000"/>
                  </a:srgbClr>
                </a:gs>
                <a:gs pos="50000">
                  <a:srgbClr val="FFDE00">
                    <a:alpha val="100000"/>
                  </a:srgbClr>
                </a:gs>
                <a:gs pos="100000">
                  <a:srgbClr val="FF992F">
                    <a:alpha val="100000"/>
                  </a:srgbClr>
                </a:gs>
              </a:gsLst>
              <a:path path="circle">
                <a:fillToRect l="50000" r="50000" t="50000" b="50000"/>
              </a:path>
            </a:gradFill>
            <a:ln cap="rnd">
              <a:noFill/>
              <a:prstDash val="solid"/>
              <a:round/>
            </a:ln>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292265" y="2455600"/>
            <a:ext cx="7573225" cy="6508240"/>
            <a:chOff x="0" y="0"/>
            <a:chExt cx="812800" cy="698500"/>
          </a:xfrm>
        </p:grpSpPr>
        <p:sp>
          <p:nvSpPr>
            <p:cNvPr name="Freeform 7" id="7"/>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solidFill>
              <a:srgbClr val="112D4E"/>
            </a:solidFill>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992444" y="3114466"/>
            <a:ext cx="6172867" cy="5304807"/>
            <a:chOff x="0" y="0"/>
            <a:chExt cx="812800" cy="698500"/>
          </a:xfrm>
        </p:grpSpPr>
        <p:sp>
          <p:nvSpPr>
            <p:cNvPr name="Freeform 10" id="10"/>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1" id="11"/>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069099" y="-3398360"/>
            <a:ext cx="7645588" cy="6947928"/>
          </a:xfrm>
          <a:custGeom>
            <a:avLst/>
            <a:gdLst/>
            <a:ahLst/>
            <a:cxnLst/>
            <a:rect r="r" b="b" t="t" l="l"/>
            <a:pathLst>
              <a:path h="6947928" w="7645588">
                <a:moveTo>
                  <a:pt x="0" y="0"/>
                </a:moveTo>
                <a:lnTo>
                  <a:pt x="7645588" y="0"/>
                </a:lnTo>
                <a:lnTo>
                  <a:pt x="7645588" y="6947929"/>
                </a:lnTo>
                <a:lnTo>
                  <a:pt x="0" y="6947929"/>
                </a:lnTo>
                <a:lnTo>
                  <a:pt x="0" y="0"/>
                </a:lnTo>
                <a:close/>
              </a:path>
            </a:pathLst>
          </a:custGeom>
          <a:blipFill>
            <a:blip r:embed="rId2"/>
            <a:stretch>
              <a:fillRect l="0" t="0" r="0" b="0"/>
            </a:stretch>
          </a:blipFill>
        </p:spPr>
      </p:sp>
      <p:grpSp>
        <p:nvGrpSpPr>
          <p:cNvPr name="Group 13" id="13"/>
          <p:cNvGrpSpPr/>
          <p:nvPr/>
        </p:nvGrpSpPr>
        <p:grpSpPr>
          <a:xfrm rot="-5478636">
            <a:off x="16606209" y="3422911"/>
            <a:ext cx="1845214" cy="2147158"/>
            <a:chOff x="0" y="0"/>
            <a:chExt cx="698500" cy="812800"/>
          </a:xfrm>
        </p:grpSpPr>
        <p:sp>
          <p:nvSpPr>
            <p:cNvPr name="Freeform 14" id="14"/>
            <p:cNvSpPr/>
            <p:nvPr/>
          </p:nvSpPr>
          <p:spPr>
            <a:xfrm flipH="false" flipV="false" rot="0">
              <a:off x="0" y="4847"/>
              <a:ext cx="698500" cy="803107"/>
            </a:xfrm>
            <a:custGeom>
              <a:avLst/>
              <a:gdLst/>
              <a:ahLst/>
              <a:cxnLst/>
              <a:rect r="r" b="b" t="t" l="l"/>
              <a:pathLst>
                <a:path h="803107" w="698500">
                  <a:moveTo>
                    <a:pt x="371066" y="7846"/>
                  </a:moveTo>
                  <a:lnTo>
                    <a:pt x="676684" y="185660"/>
                  </a:lnTo>
                  <a:cubicBezTo>
                    <a:pt x="690191" y="193519"/>
                    <a:pt x="698500" y="207966"/>
                    <a:pt x="698500" y="223593"/>
                  </a:cubicBezTo>
                  <a:lnTo>
                    <a:pt x="698500" y="579513"/>
                  </a:lnTo>
                  <a:cubicBezTo>
                    <a:pt x="698500" y="595140"/>
                    <a:pt x="690191" y="609587"/>
                    <a:pt x="676684" y="617446"/>
                  </a:cubicBezTo>
                  <a:lnTo>
                    <a:pt x="371066" y="795260"/>
                  </a:lnTo>
                  <a:cubicBezTo>
                    <a:pt x="357580" y="803106"/>
                    <a:pt x="340920" y="803106"/>
                    <a:pt x="327434" y="795260"/>
                  </a:cubicBezTo>
                  <a:lnTo>
                    <a:pt x="21816" y="617446"/>
                  </a:lnTo>
                  <a:cubicBezTo>
                    <a:pt x="8309" y="609587"/>
                    <a:pt x="0" y="595140"/>
                    <a:pt x="0" y="579513"/>
                  </a:cubicBezTo>
                  <a:lnTo>
                    <a:pt x="0" y="223593"/>
                  </a:lnTo>
                  <a:cubicBezTo>
                    <a:pt x="0" y="207966"/>
                    <a:pt x="8309" y="193519"/>
                    <a:pt x="21816" y="185660"/>
                  </a:cubicBezTo>
                  <a:lnTo>
                    <a:pt x="327434" y="7846"/>
                  </a:lnTo>
                  <a:cubicBezTo>
                    <a:pt x="340920" y="0"/>
                    <a:pt x="357580" y="0"/>
                    <a:pt x="371066" y="7846"/>
                  </a:cubicBezTo>
                  <a:close/>
                </a:path>
              </a:pathLst>
            </a:custGeom>
            <a:solidFill>
              <a:srgbClr val="000000">
                <a:alpha val="0"/>
              </a:srgbClr>
            </a:solidFill>
            <a:ln w="133350" cap="sq">
              <a:gradFill>
                <a:gsLst>
                  <a:gs pos="0">
                    <a:srgbClr val="FFB613">
                      <a:alpha val="100000"/>
                    </a:srgbClr>
                  </a:gs>
                  <a:gs pos="100000">
                    <a:srgbClr val="FFE42F">
                      <a:alpha val="100000"/>
                    </a:srgbClr>
                  </a:gs>
                </a:gsLst>
                <a:lin ang="5400000"/>
              </a:gradFill>
              <a:prstDash val="solid"/>
              <a:miter/>
            </a:ln>
          </p:spPr>
        </p:sp>
        <p:sp>
          <p:nvSpPr>
            <p:cNvPr name="TextBox 15" id="15"/>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16" id="16"/>
          <p:cNvGrpSpPr/>
          <p:nvPr/>
        </p:nvGrpSpPr>
        <p:grpSpPr>
          <a:xfrm rot="0">
            <a:off x="12537883" y="-2819249"/>
            <a:ext cx="6708021" cy="5764705"/>
            <a:chOff x="0" y="0"/>
            <a:chExt cx="812800" cy="698500"/>
          </a:xfrm>
        </p:grpSpPr>
        <p:sp>
          <p:nvSpPr>
            <p:cNvPr name="Freeform 17" id="17"/>
            <p:cNvSpPr/>
            <p:nvPr/>
          </p:nvSpPr>
          <p:spPr>
            <a:xfrm flipH="false" flipV="false" rot="0">
              <a:off x="8422" y="0"/>
              <a:ext cx="795957" cy="698500"/>
            </a:xfrm>
            <a:custGeom>
              <a:avLst/>
              <a:gdLst/>
              <a:ahLst/>
              <a:cxnLst/>
              <a:rect r="r" b="b" t="t" l="l"/>
              <a:pathLst>
                <a:path h="698500" w="795957">
                  <a:moveTo>
                    <a:pt x="782323" y="387158"/>
                  </a:moveTo>
                  <a:lnTo>
                    <a:pt x="623233" y="660592"/>
                  </a:lnTo>
                  <a:cubicBezTo>
                    <a:pt x="609578" y="684062"/>
                    <a:pt x="584474" y="698500"/>
                    <a:pt x="557321" y="698500"/>
                  </a:cubicBezTo>
                  <a:lnTo>
                    <a:pt x="238635" y="698500"/>
                  </a:lnTo>
                  <a:cubicBezTo>
                    <a:pt x="211482" y="698500"/>
                    <a:pt x="186378" y="684062"/>
                    <a:pt x="172723" y="660592"/>
                  </a:cubicBezTo>
                  <a:lnTo>
                    <a:pt x="13633" y="387158"/>
                  </a:lnTo>
                  <a:cubicBezTo>
                    <a:pt x="0" y="363725"/>
                    <a:pt x="0" y="334775"/>
                    <a:pt x="13633" y="311342"/>
                  </a:cubicBezTo>
                  <a:lnTo>
                    <a:pt x="172723" y="37908"/>
                  </a:lnTo>
                  <a:cubicBezTo>
                    <a:pt x="186378" y="14438"/>
                    <a:pt x="211482" y="0"/>
                    <a:pt x="238635" y="0"/>
                  </a:cubicBezTo>
                  <a:lnTo>
                    <a:pt x="557321" y="0"/>
                  </a:lnTo>
                  <a:cubicBezTo>
                    <a:pt x="584474" y="0"/>
                    <a:pt x="609578" y="14438"/>
                    <a:pt x="623233" y="37908"/>
                  </a:cubicBezTo>
                  <a:lnTo>
                    <a:pt x="782323" y="311342"/>
                  </a:lnTo>
                  <a:cubicBezTo>
                    <a:pt x="795956" y="334775"/>
                    <a:pt x="795956" y="363725"/>
                    <a:pt x="782323" y="387158"/>
                  </a:cubicBezTo>
                  <a:close/>
                </a:path>
              </a:pathLst>
            </a:custGeom>
            <a:gradFill rotWithShape="true">
              <a:gsLst>
                <a:gs pos="0">
                  <a:srgbClr val="3183ED">
                    <a:alpha val="100000"/>
                  </a:srgbClr>
                </a:gs>
                <a:gs pos="100000">
                  <a:srgbClr val="56CCF2">
                    <a:alpha val="100000"/>
                  </a:srgbClr>
                </a:gs>
              </a:gsLst>
              <a:lin ang="5400000"/>
            </a:gradFill>
          </p:spPr>
        </p:sp>
        <p:sp>
          <p:nvSpPr>
            <p:cNvPr name="TextBox 18" id="1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940490" y="-2532851"/>
            <a:ext cx="5879077" cy="5216911"/>
            <a:chOff x="0" y="0"/>
            <a:chExt cx="4346359" cy="3856825"/>
          </a:xfrm>
        </p:grpSpPr>
        <p:sp>
          <p:nvSpPr>
            <p:cNvPr name="Freeform 20" id="20"/>
            <p:cNvSpPr/>
            <p:nvPr/>
          </p:nvSpPr>
          <p:spPr>
            <a:xfrm flipH="false" flipV="false" rot="0">
              <a:off x="-15494" y="0"/>
              <a:ext cx="4361815" cy="3856863"/>
            </a:xfrm>
            <a:custGeom>
              <a:avLst/>
              <a:gdLst/>
              <a:ahLst/>
              <a:cxnLst/>
              <a:rect r="r" b="b" t="t" l="l"/>
              <a:pathLst>
                <a:path h="3856863" w="4361815">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3"/>
              <a:stretch>
                <a:fillRect l="-29053" t="0" r="-29053" b="0"/>
              </a:stretch>
            </a:blipFill>
          </p:spPr>
        </p:sp>
      </p:grpSp>
      <p:sp>
        <p:nvSpPr>
          <p:cNvPr name="Freeform 21" id="21"/>
          <p:cNvSpPr/>
          <p:nvPr/>
        </p:nvSpPr>
        <p:spPr>
          <a:xfrm flipH="false" flipV="false" rot="0">
            <a:off x="15644207" y="9221015"/>
            <a:ext cx="1884609" cy="833940"/>
          </a:xfrm>
          <a:custGeom>
            <a:avLst/>
            <a:gdLst/>
            <a:ahLst/>
            <a:cxnLst/>
            <a:rect r="r" b="b" t="t" l="l"/>
            <a:pathLst>
              <a:path h="833940" w="1884609">
                <a:moveTo>
                  <a:pt x="0" y="0"/>
                </a:moveTo>
                <a:lnTo>
                  <a:pt x="1884609" y="0"/>
                </a:lnTo>
                <a:lnTo>
                  <a:pt x="1884609" y="833939"/>
                </a:lnTo>
                <a:lnTo>
                  <a:pt x="0" y="833939"/>
                </a:lnTo>
                <a:lnTo>
                  <a:pt x="0" y="0"/>
                </a:lnTo>
                <a:close/>
              </a:path>
            </a:pathLst>
          </a:custGeom>
          <a:blipFill>
            <a:blip r:embed="rId4"/>
            <a:stretch>
              <a:fillRect l="0" t="0" r="0" b="0"/>
            </a:stretch>
          </a:blipFill>
        </p:spPr>
      </p:sp>
      <p:sp>
        <p:nvSpPr>
          <p:cNvPr name="Freeform 22" id="22"/>
          <p:cNvSpPr/>
          <p:nvPr/>
        </p:nvSpPr>
        <p:spPr>
          <a:xfrm flipH="false" flipV="false" rot="0">
            <a:off x="13199821" y="9221015"/>
            <a:ext cx="2437670" cy="833940"/>
          </a:xfrm>
          <a:custGeom>
            <a:avLst/>
            <a:gdLst/>
            <a:ahLst/>
            <a:cxnLst/>
            <a:rect r="r" b="b" t="t" l="l"/>
            <a:pathLst>
              <a:path h="833940" w="2437670">
                <a:moveTo>
                  <a:pt x="0" y="0"/>
                </a:moveTo>
                <a:lnTo>
                  <a:pt x="2437670" y="0"/>
                </a:lnTo>
                <a:lnTo>
                  <a:pt x="2437670" y="833939"/>
                </a:lnTo>
                <a:lnTo>
                  <a:pt x="0" y="833939"/>
                </a:lnTo>
                <a:lnTo>
                  <a:pt x="0" y="0"/>
                </a:lnTo>
                <a:close/>
              </a:path>
            </a:pathLst>
          </a:custGeom>
          <a:blipFill>
            <a:blip r:embed="rId5"/>
            <a:stretch>
              <a:fillRect l="0" t="0" r="0" b="0"/>
            </a:stretch>
          </a:blipFill>
        </p:spPr>
      </p:sp>
      <p:sp>
        <p:nvSpPr>
          <p:cNvPr name="Freeform 23" id="23"/>
          <p:cNvSpPr/>
          <p:nvPr/>
        </p:nvSpPr>
        <p:spPr>
          <a:xfrm flipH="false" flipV="false" rot="0">
            <a:off x="723900" y="1690963"/>
            <a:ext cx="10056141" cy="4605653"/>
          </a:xfrm>
          <a:custGeom>
            <a:avLst/>
            <a:gdLst/>
            <a:ahLst/>
            <a:cxnLst/>
            <a:rect r="r" b="b" t="t" l="l"/>
            <a:pathLst>
              <a:path h="4605653" w="10056141">
                <a:moveTo>
                  <a:pt x="0" y="0"/>
                </a:moveTo>
                <a:lnTo>
                  <a:pt x="10056141" y="0"/>
                </a:lnTo>
                <a:lnTo>
                  <a:pt x="10056141" y="4605653"/>
                </a:lnTo>
                <a:lnTo>
                  <a:pt x="0" y="4605653"/>
                </a:lnTo>
                <a:lnTo>
                  <a:pt x="0" y="0"/>
                </a:lnTo>
                <a:close/>
              </a:path>
            </a:pathLst>
          </a:custGeom>
          <a:blipFill>
            <a:blip r:embed="rId6"/>
            <a:stretch>
              <a:fillRect l="-1136" t="0" r="-685" b="0"/>
            </a:stretch>
          </a:blipFill>
        </p:spPr>
      </p:sp>
      <p:sp>
        <p:nvSpPr>
          <p:cNvPr name="Freeform 24" id="24"/>
          <p:cNvSpPr/>
          <p:nvPr/>
        </p:nvSpPr>
        <p:spPr>
          <a:xfrm flipH="false" flipV="false" rot="0">
            <a:off x="10922209" y="3331130"/>
            <a:ext cx="5227887" cy="2965486"/>
          </a:xfrm>
          <a:custGeom>
            <a:avLst/>
            <a:gdLst/>
            <a:ahLst/>
            <a:cxnLst/>
            <a:rect r="r" b="b" t="t" l="l"/>
            <a:pathLst>
              <a:path h="2965486" w="5227887">
                <a:moveTo>
                  <a:pt x="0" y="0"/>
                </a:moveTo>
                <a:lnTo>
                  <a:pt x="5227887" y="0"/>
                </a:lnTo>
                <a:lnTo>
                  <a:pt x="5227887" y="2965486"/>
                </a:lnTo>
                <a:lnTo>
                  <a:pt x="0" y="2965486"/>
                </a:lnTo>
                <a:lnTo>
                  <a:pt x="0" y="0"/>
                </a:lnTo>
                <a:close/>
              </a:path>
            </a:pathLst>
          </a:custGeom>
          <a:blipFill>
            <a:blip r:embed="rId7"/>
            <a:stretch>
              <a:fillRect l="0" t="0" r="0" b="0"/>
            </a:stretch>
          </a:blipFill>
        </p:spPr>
      </p:sp>
      <p:sp>
        <p:nvSpPr>
          <p:cNvPr name="TextBox 25" id="25"/>
          <p:cNvSpPr txBox="true"/>
          <p:nvPr/>
        </p:nvSpPr>
        <p:spPr>
          <a:xfrm rot="0">
            <a:off x="12392123" y="8409749"/>
            <a:ext cx="5884170" cy="398290"/>
          </a:xfrm>
          <a:prstGeom prst="rect">
            <a:avLst/>
          </a:prstGeom>
        </p:spPr>
        <p:txBody>
          <a:bodyPr anchor="t" rtlCol="false" tIns="0" lIns="0" bIns="0" rIns="0">
            <a:spAutoFit/>
          </a:bodyPr>
          <a:lstStyle/>
          <a:p>
            <a:pPr algn="ctr" marL="0" indent="0" lvl="0">
              <a:lnSpc>
                <a:spcPts val="3247"/>
              </a:lnSpc>
              <a:spcBef>
                <a:spcPct val="0"/>
              </a:spcBef>
            </a:pPr>
            <a:r>
              <a:rPr lang="en-US" sz="2319">
                <a:solidFill>
                  <a:srgbClr val="112D4E"/>
                </a:solidFill>
                <a:latin typeface="Barlow Bold"/>
              </a:rPr>
              <a:t>BY </a:t>
            </a:r>
            <a:r>
              <a:rPr lang="en-US" sz="2319">
                <a:solidFill>
                  <a:srgbClr val="112D4E"/>
                </a:solidFill>
                <a:latin typeface="Barlow"/>
              </a:rPr>
              <a:t>RENDIKA NURHARTATNTO SUHARTO</a:t>
            </a:r>
          </a:p>
        </p:txBody>
      </p:sp>
      <p:sp>
        <p:nvSpPr>
          <p:cNvPr name="TextBox 26" id="26"/>
          <p:cNvSpPr txBox="true"/>
          <p:nvPr/>
        </p:nvSpPr>
        <p:spPr>
          <a:xfrm rot="0">
            <a:off x="723900" y="572729"/>
            <a:ext cx="10260245" cy="1032509"/>
          </a:xfrm>
          <a:prstGeom prst="rect">
            <a:avLst/>
          </a:prstGeom>
        </p:spPr>
        <p:txBody>
          <a:bodyPr anchor="t" rtlCol="false" tIns="0" lIns="0" bIns="0" rIns="0">
            <a:spAutoFit/>
          </a:bodyPr>
          <a:lstStyle/>
          <a:p>
            <a:pPr marL="0" indent="0" lvl="0">
              <a:lnSpc>
                <a:spcPts val="7394"/>
              </a:lnSpc>
            </a:pPr>
            <a:r>
              <a:rPr lang="en-US" sz="8499" spc="-212">
                <a:solidFill>
                  <a:srgbClr val="112D4E"/>
                </a:solidFill>
                <a:latin typeface="Barlow Bold"/>
              </a:rPr>
              <a:t>DESKRIPSI DATA</a:t>
            </a:r>
          </a:p>
        </p:txBody>
      </p:sp>
      <p:sp>
        <p:nvSpPr>
          <p:cNvPr name="TextBox 27" id="27"/>
          <p:cNvSpPr txBox="true"/>
          <p:nvPr/>
        </p:nvSpPr>
        <p:spPr>
          <a:xfrm rot="0">
            <a:off x="723900" y="6566896"/>
            <a:ext cx="6870822" cy="3220085"/>
          </a:xfrm>
          <a:prstGeom prst="rect">
            <a:avLst/>
          </a:prstGeom>
        </p:spPr>
        <p:txBody>
          <a:bodyPr anchor="t" rtlCol="false" tIns="0" lIns="0" bIns="0" rIns="0">
            <a:spAutoFit/>
          </a:bodyPr>
          <a:lstStyle/>
          <a:p>
            <a:pPr algn="just">
              <a:lnSpc>
                <a:spcPts val="2590"/>
              </a:lnSpc>
            </a:pPr>
            <a:r>
              <a:rPr lang="en-US" sz="1850" spc="-31">
                <a:solidFill>
                  <a:srgbClr val="000000"/>
                </a:solidFill>
                <a:latin typeface="Clear Sans"/>
              </a:rPr>
              <a:t>Data yang menjadi fokus penelitian ini adalah konsentrasi karbon dioksida (CO2) yang telah tercatat sejak tahun 1958 hingga 2017 dari MLO. Deret waktu yang dihasilkan dari pengukuran ini menjadi fondasi utama dalam memahami perubahan konsentrasi CO2 dalam atmosfer selama beberapa dekade. Pola data yang diamati menunjukkan adanya gelombang periodik bulanan. Setiap tahun, terlihat konsistensi pola naik dari Januari menuju puncaknya di April, diikuti oleh penurunan hingga September. Kemudian, dari September ke Desember, pola naik tersebut kembali terulang secara berulang setiap tahunnya.</a:t>
            </a:r>
          </a:p>
        </p:txBody>
      </p:sp>
      <p:sp>
        <p:nvSpPr>
          <p:cNvPr name="TextBox 28" id="28"/>
          <p:cNvSpPr txBox="true"/>
          <p:nvPr/>
        </p:nvSpPr>
        <p:spPr>
          <a:xfrm rot="0">
            <a:off x="7737597" y="6566896"/>
            <a:ext cx="8412500" cy="2248535"/>
          </a:xfrm>
          <a:prstGeom prst="rect">
            <a:avLst/>
          </a:prstGeom>
        </p:spPr>
        <p:txBody>
          <a:bodyPr anchor="t" rtlCol="false" tIns="0" lIns="0" bIns="0" rIns="0">
            <a:spAutoFit/>
          </a:bodyPr>
          <a:lstStyle/>
          <a:p>
            <a:pPr algn="just">
              <a:lnSpc>
                <a:spcPts val="2590"/>
              </a:lnSpc>
            </a:pPr>
            <a:r>
              <a:rPr lang="en-US" sz="1850" spc="-31">
                <a:solidFill>
                  <a:srgbClr val="000000"/>
                </a:solidFill>
                <a:latin typeface="Clear Sans"/>
              </a:rPr>
              <a:t>Data nantinya dibagi menjadi dua bagian, yakni data latih (training data) dan data uji (test data), menggunakan metode Hold-Out. Pembagian data dilakukan dengan rasio 80 : 20, dimana data latih menyertakan 80% dari dataset (meliputi rentang waktu selama 46 tahun dari 1959-01-01 hingga 2004-12-01), dan data uji terdiri dari 20% sisanya (meliputi rentang waktu 11 tahun dari 2005-01-01 hingga 2016-12-01).</a:t>
            </a:r>
          </a:p>
          <a:p>
            <a:pPr algn="just">
              <a:lnSpc>
                <a:spcPts val="259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15847548" y="-1968163"/>
            <a:ext cx="7573225" cy="6508240"/>
            <a:chOff x="0" y="0"/>
            <a:chExt cx="812800" cy="698500"/>
          </a:xfrm>
        </p:grpSpPr>
        <p:sp>
          <p:nvSpPr>
            <p:cNvPr name="Freeform 3" id="3"/>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98104" y="-1968163"/>
            <a:ext cx="7573225" cy="6508240"/>
            <a:chOff x="0" y="0"/>
            <a:chExt cx="812800" cy="698500"/>
          </a:xfrm>
        </p:grpSpPr>
        <p:sp>
          <p:nvSpPr>
            <p:cNvPr name="Freeform 6" id="6"/>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557252" y="-1309297"/>
            <a:ext cx="6172867" cy="5304807"/>
            <a:chOff x="0" y="0"/>
            <a:chExt cx="812800" cy="698500"/>
          </a:xfrm>
        </p:grpSpPr>
        <p:sp>
          <p:nvSpPr>
            <p:cNvPr name="Freeform 9" id="9"/>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488400" y="-1309297"/>
            <a:ext cx="6172867" cy="5304807"/>
            <a:chOff x="0" y="0"/>
            <a:chExt cx="812800" cy="698500"/>
          </a:xfrm>
        </p:grpSpPr>
        <p:sp>
          <p:nvSpPr>
            <p:cNvPr name="Freeform 12" id="12"/>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10800000">
            <a:off x="15401426" y="-1548695"/>
            <a:ext cx="3715747" cy="4323778"/>
            <a:chOff x="0" y="0"/>
            <a:chExt cx="698500" cy="812800"/>
          </a:xfrm>
        </p:grpSpPr>
        <p:sp>
          <p:nvSpPr>
            <p:cNvPr name="Freeform 15" id="15"/>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6" id="16"/>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17" id="17"/>
          <p:cNvGrpSpPr/>
          <p:nvPr/>
        </p:nvGrpSpPr>
        <p:grpSpPr>
          <a:xfrm rot="-10800000">
            <a:off x="-930682" y="-1548695"/>
            <a:ext cx="3715747" cy="4323778"/>
            <a:chOff x="0" y="0"/>
            <a:chExt cx="698500" cy="812800"/>
          </a:xfrm>
        </p:grpSpPr>
        <p:sp>
          <p:nvSpPr>
            <p:cNvPr name="Freeform 18" id="18"/>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9" id="19"/>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20" id="20"/>
          <p:cNvGrpSpPr/>
          <p:nvPr/>
        </p:nvGrpSpPr>
        <p:grpSpPr>
          <a:xfrm rot="0">
            <a:off x="4003432" y="162186"/>
            <a:ext cx="10281136" cy="2095141"/>
            <a:chOff x="0" y="0"/>
            <a:chExt cx="13708181" cy="2793522"/>
          </a:xfrm>
        </p:grpSpPr>
        <p:grpSp>
          <p:nvGrpSpPr>
            <p:cNvPr name="Group 21" id="21"/>
            <p:cNvGrpSpPr/>
            <p:nvPr/>
          </p:nvGrpSpPr>
          <p:grpSpPr>
            <a:xfrm rot="-10800000">
              <a:off x="1385604" y="0"/>
              <a:ext cx="10936973" cy="1250251"/>
              <a:chOff x="0" y="0"/>
              <a:chExt cx="5970210" cy="682480"/>
            </a:xfrm>
          </p:grpSpPr>
          <p:sp>
            <p:nvSpPr>
              <p:cNvPr name="Freeform 22" id="22"/>
              <p:cNvSpPr/>
              <p:nvPr/>
            </p:nvSpPr>
            <p:spPr>
              <a:xfrm flipH="false" flipV="false" rot="0">
                <a:off x="4118" y="0"/>
                <a:ext cx="5961973" cy="682480"/>
              </a:xfrm>
              <a:custGeom>
                <a:avLst/>
                <a:gdLst/>
                <a:ahLst/>
                <a:cxnLst/>
                <a:rect r="r" b="b" t="t" l="l"/>
                <a:pathLst>
                  <a:path h="682480" w="5961973">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true">
                <a:gsLst>
                  <a:gs pos="0">
                    <a:srgbClr val="3183ED">
                      <a:alpha val="100000"/>
                    </a:srgbClr>
                  </a:gs>
                  <a:gs pos="100000">
                    <a:srgbClr val="56CCF2">
                      <a:alpha val="100000"/>
                    </a:srgbClr>
                  </a:gs>
                </a:gsLst>
                <a:lin ang="5400000"/>
              </a:gradFill>
              <a:ln cap="sq">
                <a:noFill/>
                <a:prstDash val="solid"/>
                <a:miter/>
              </a:ln>
            </p:spPr>
          </p:sp>
          <p:sp>
            <p:nvSpPr>
              <p:cNvPr name="TextBox 23" id="23"/>
              <p:cNvSpPr txBox="true"/>
              <p:nvPr/>
            </p:nvSpPr>
            <p:spPr>
              <a:xfrm>
                <a:off x="127000" y="-57150"/>
                <a:ext cx="5716210" cy="73963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1157127"/>
              <a:ext cx="13708181" cy="1636394"/>
            </a:xfrm>
            <a:prstGeom prst="rect">
              <a:avLst/>
            </a:prstGeom>
          </p:spPr>
          <p:txBody>
            <a:bodyPr anchor="t" rtlCol="false" tIns="0" lIns="0" bIns="0" rIns="0">
              <a:spAutoFit/>
            </a:bodyPr>
            <a:lstStyle/>
            <a:p>
              <a:pPr algn="ctr" marL="0" indent="0" lvl="0">
                <a:lnSpc>
                  <a:spcPts val="9179"/>
                </a:lnSpc>
              </a:pPr>
              <a:r>
                <a:rPr lang="en-US" sz="8499" spc="-212">
                  <a:solidFill>
                    <a:srgbClr val="112D4E"/>
                  </a:solidFill>
                  <a:latin typeface="Barlow Bold"/>
                </a:rPr>
                <a:t>ARIMA MODEL</a:t>
              </a:r>
            </a:p>
          </p:txBody>
        </p:sp>
        <p:sp>
          <p:nvSpPr>
            <p:cNvPr name="TextBox 25" id="25"/>
            <p:cNvSpPr txBox="true"/>
            <p:nvPr/>
          </p:nvSpPr>
          <p:spPr>
            <a:xfrm rot="0">
              <a:off x="1675903" y="69850"/>
              <a:ext cx="10356375" cy="1001552"/>
            </a:xfrm>
            <a:prstGeom prst="rect">
              <a:avLst/>
            </a:prstGeom>
          </p:spPr>
          <p:txBody>
            <a:bodyPr anchor="t" rtlCol="false" tIns="0" lIns="0" bIns="0" rIns="0">
              <a:spAutoFit/>
            </a:bodyPr>
            <a:lstStyle/>
            <a:p>
              <a:pPr algn="ctr" marL="0" indent="0" lvl="0">
                <a:lnSpc>
                  <a:spcPts val="5644"/>
                </a:lnSpc>
              </a:pPr>
              <a:r>
                <a:rPr lang="en-US" sz="5226" spc="355">
                  <a:solidFill>
                    <a:srgbClr val="FFFFFF"/>
                  </a:solidFill>
                  <a:latin typeface="Barlow Bold"/>
                </a:rPr>
                <a:t>Hasil &amp; Pembahasan</a:t>
              </a:r>
            </a:p>
          </p:txBody>
        </p:sp>
      </p:grpSp>
      <p:sp>
        <p:nvSpPr>
          <p:cNvPr name="Freeform 26" id="26"/>
          <p:cNvSpPr/>
          <p:nvPr/>
        </p:nvSpPr>
        <p:spPr>
          <a:xfrm flipH="false" flipV="false" rot="0">
            <a:off x="13342263" y="1209757"/>
            <a:ext cx="1884609" cy="833940"/>
          </a:xfrm>
          <a:custGeom>
            <a:avLst/>
            <a:gdLst/>
            <a:ahLst/>
            <a:cxnLst/>
            <a:rect r="r" b="b" t="t" l="l"/>
            <a:pathLst>
              <a:path h="833940" w="1884609">
                <a:moveTo>
                  <a:pt x="0" y="0"/>
                </a:moveTo>
                <a:lnTo>
                  <a:pt x="1884610" y="0"/>
                </a:lnTo>
                <a:lnTo>
                  <a:pt x="1884610" y="833939"/>
                </a:lnTo>
                <a:lnTo>
                  <a:pt x="0" y="833939"/>
                </a:lnTo>
                <a:lnTo>
                  <a:pt x="0" y="0"/>
                </a:lnTo>
                <a:close/>
              </a:path>
            </a:pathLst>
          </a:custGeom>
          <a:blipFill>
            <a:blip r:embed="rId2"/>
            <a:stretch>
              <a:fillRect l="0" t="0" r="0" b="0"/>
            </a:stretch>
          </a:blipFill>
        </p:spPr>
      </p:sp>
      <p:sp>
        <p:nvSpPr>
          <p:cNvPr name="Freeform 27" id="27"/>
          <p:cNvSpPr/>
          <p:nvPr/>
        </p:nvSpPr>
        <p:spPr>
          <a:xfrm flipH="false" flipV="false" rot="0">
            <a:off x="3017102" y="1209757"/>
            <a:ext cx="2437670" cy="833940"/>
          </a:xfrm>
          <a:custGeom>
            <a:avLst/>
            <a:gdLst/>
            <a:ahLst/>
            <a:cxnLst/>
            <a:rect r="r" b="b" t="t" l="l"/>
            <a:pathLst>
              <a:path h="833940" w="2437670">
                <a:moveTo>
                  <a:pt x="0" y="0"/>
                </a:moveTo>
                <a:lnTo>
                  <a:pt x="2437670" y="0"/>
                </a:lnTo>
                <a:lnTo>
                  <a:pt x="2437670" y="833939"/>
                </a:lnTo>
                <a:lnTo>
                  <a:pt x="0" y="833939"/>
                </a:lnTo>
                <a:lnTo>
                  <a:pt x="0" y="0"/>
                </a:lnTo>
                <a:close/>
              </a:path>
            </a:pathLst>
          </a:custGeom>
          <a:blipFill>
            <a:blip r:embed="rId3"/>
            <a:stretch>
              <a:fillRect l="0" t="0" r="0" b="0"/>
            </a:stretch>
          </a:blipFill>
        </p:spPr>
      </p:sp>
      <p:sp>
        <p:nvSpPr>
          <p:cNvPr name="Freeform 28" id="28"/>
          <p:cNvSpPr/>
          <p:nvPr/>
        </p:nvSpPr>
        <p:spPr>
          <a:xfrm flipH="false" flipV="false" rot="0">
            <a:off x="13343400" y="2564205"/>
            <a:ext cx="4829970" cy="3110637"/>
          </a:xfrm>
          <a:custGeom>
            <a:avLst/>
            <a:gdLst/>
            <a:ahLst/>
            <a:cxnLst/>
            <a:rect r="r" b="b" t="t" l="l"/>
            <a:pathLst>
              <a:path h="3110637" w="4829970">
                <a:moveTo>
                  <a:pt x="0" y="0"/>
                </a:moveTo>
                <a:lnTo>
                  <a:pt x="4829971" y="0"/>
                </a:lnTo>
                <a:lnTo>
                  <a:pt x="4829971" y="3110637"/>
                </a:lnTo>
                <a:lnTo>
                  <a:pt x="0" y="3110637"/>
                </a:lnTo>
                <a:lnTo>
                  <a:pt x="0" y="0"/>
                </a:lnTo>
                <a:close/>
              </a:path>
            </a:pathLst>
          </a:custGeom>
          <a:blipFill>
            <a:blip r:embed="rId4"/>
            <a:stretch>
              <a:fillRect l="0" t="0" r="0" b="0"/>
            </a:stretch>
          </a:blipFill>
        </p:spPr>
      </p:sp>
      <p:sp>
        <p:nvSpPr>
          <p:cNvPr name="Freeform 29" id="29"/>
          <p:cNvSpPr/>
          <p:nvPr/>
        </p:nvSpPr>
        <p:spPr>
          <a:xfrm flipH="false" flipV="false" rot="0">
            <a:off x="8121510" y="2564205"/>
            <a:ext cx="4875216" cy="3110637"/>
          </a:xfrm>
          <a:custGeom>
            <a:avLst/>
            <a:gdLst/>
            <a:ahLst/>
            <a:cxnLst/>
            <a:rect r="r" b="b" t="t" l="l"/>
            <a:pathLst>
              <a:path h="3110637" w="4875216">
                <a:moveTo>
                  <a:pt x="0" y="0"/>
                </a:moveTo>
                <a:lnTo>
                  <a:pt x="4875217" y="0"/>
                </a:lnTo>
                <a:lnTo>
                  <a:pt x="4875217" y="3110637"/>
                </a:lnTo>
                <a:lnTo>
                  <a:pt x="0" y="3110637"/>
                </a:lnTo>
                <a:lnTo>
                  <a:pt x="0" y="0"/>
                </a:lnTo>
                <a:close/>
              </a:path>
            </a:pathLst>
          </a:custGeom>
          <a:blipFill>
            <a:blip r:embed="rId5"/>
            <a:stretch>
              <a:fillRect l="0" t="0" r="0" b="0"/>
            </a:stretch>
          </a:blipFill>
        </p:spPr>
      </p:sp>
      <p:sp>
        <p:nvSpPr>
          <p:cNvPr name="Freeform 30" id="30"/>
          <p:cNvSpPr/>
          <p:nvPr/>
        </p:nvSpPr>
        <p:spPr>
          <a:xfrm flipH="false" flipV="false" rot="0">
            <a:off x="9302543" y="7015689"/>
            <a:ext cx="8870828" cy="2724456"/>
          </a:xfrm>
          <a:custGeom>
            <a:avLst/>
            <a:gdLst/>
            <a:ahLst/>
            <a:cxnLst/>
            <a:rect r="r" b="b" t="t" l="l"/>
            <a:pathLst>
              <a:path h="2724456" w="8870828">
                <a:moveTo>
                  <a:pt x="0" y="0"/>
                </a:moveTo>
                <a:lnTo>
                  <a:pt x="8870828" y="0"/>
                </a:lnTo>
                <a:lnTo>
                  <a:pt x="8870828" y="2724456"/>
                </a:lnTo>
                <a:lnTo>
                  <a:pt x="0" y="2724456"/>
                </a:lnTo>
                <a:lnTo>
                  <a:pt x="0" y="0"/>
                </a:lnTo>
                <a:close/>
              </a:path>
            </a:pathLst>
          </a:custGeom>
          <a:blipFill>
            <a:blip r:embed="rId6"/>
            <a:stretch>
              <a:fillRect l="0" t="0" r="0" b="0"/>
            </a:stretch>
          </a:blipFill>
        </p:spPr>
      </p:sp>
      <p:sp>
        <p:nvSpPr>
          <p:cNvPr name="Freeform 31" id="31"/>
          <p:cNvSpPr/>
          <p:nvPr/>
        </p:nvSpPr>
        <p:spPr>
          <a:xfrm flipH="false" flipV="false" rot="0">
            <a:off x="121582" y="2564205"/>
            <a:ext cx="7653255" cy="3951742"/>
          </a:xfrm>
          <a:custGeom>
            <a:avLst/>
            <a:gdLst/>
            <a:ahLst/>
            <a:cxnLst/>
            <a:rect r="r" b="b" t="t" l="l"/>
            <a:pathLst>
              <a:path h="3951742" w="7653255">
                <a:moveTo>
                  <a:pt x="0" y="0"/>
                </a:moveTo>
                <a:lnTo>
                  <a:pt x="7653255" y="0"/>
                </a:lnTo>
                <a:lnTo>
                  <a:pt x="7653255" y="3951743"/>
                </a:lnTo>
                <a:lnTo>
                  <a:pt x="0" y="3951743"/>
                </a:lnTo>
                <a:lnTo>
                  <a:pt x="0" y="0"/>
                </a:lnTo>
                <a:close/>
              </a:path>
            </a:pathLst>
          </a:custGeom>
          <a:blipFill>
            <a:blip r:embed="rId7"/>
            <a:stretch>
              <a:fillRect l="0" t="0" r="0" b="0"/>
            </a:stretch>
          </a:blipFill>
        </p:spPr>
      </p:sp>
      <p:sp>
        <p:nvSpPr>
          <p:cNvPr name="Freeform 32" id="32"/>
          <p:cNvSpPr/>
          <p:nvPr/>
        </p:nvSpPr>
        <p:spPr>
          <a:xfrm flipH="false" flipV="false" rot="0">
            <a:off x="121582" y="7015689"/>
            <a:ext cx="8979924" cy="2757962"/>
          </a:xfrm>
          <a:custGeom>
            <a:avLst/>
            <a:gdLst/>
            <a:ahLst/>
            <a:cxnLst/>
            <a:rect r="r" b="b" t="t" l="l"/>
            <a:pathLst>
              <a:path h="2757962" w="8979924">
                <a:moveTo>
                  <a:pt x="0" y="0"/>
                </a:moveTo>
                <a:lnTo>
                  <a:pt x="8979924" y="0"/>
                </a:lnTo>
                <a:lnTo>
                  <a:pt x="8979924" y="2757962"/>
                </a:lnTo>
                <a:lnTo>
                  <a:pt x="0" y="2757962"/>
                </a:lnTo>
                <a:lnTo>
                  <a:pt x="0" y="0"/>
                </a:lnTo>
                <a:close/>
              </a:path>
            </a:pathLst>
          </a:custGeom>
          <a:blipFill>
            <a:blip r:embed="rId8"/>
            <a:stretch>
              <a:fillRect l="0" t="0" r="0" b="0"/>
            </a:stretch>
          </a:blipFill>
        </p:spPr>
      </p:sp>
      <p:grpSp>
        <p:nvGrpSpPr>
          <p:cNvPr name="Group 33" id="33"/>
          <p:cNvGrpSpPr/>
          <p:nvPr/>
        </p:nvGrpSpPr>
        <p:grpSpPr>
          <a:xfrm rot="0">
            <a:off x="1224508" y="2257327"/>
            <a:ext cx="626542" cy="626542"/>
            <a:chOff x="0" y="0"/>
            <a:chExt cx="835390" cy="835390"/>
          </a:xfrm>
        </p:grpSpPr>
        <p:grpSp>
          <p:nvGrpSpPr>
            <p:cNvPr name="Group 34" id="34"/>
            <p:cNvGrpSpPr/>
            <p:nvPr/>
          </p:nvGrpSpPr>
          <p:grpSpPr>
            <a:xfrm rot="0">
              <a:off x="0" y="0"/>
              <a:ext cx="835390" cy="83539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1</a:t>
              </a:r>
            </a:p>
          </p:txBody>
        </p:sp>
      </p:grpSp>
      <p:grpSp>
        <p:nvGrpSpPr>
          <p:cNvPr name="Group 38" id="38"/>
          <p:cNvGrpSpPr/>
          <p:nvPr/>
        </p:nvGrpSpPr>
        <p:grpSpPr>
          <a:xfrm rot="0">
            <a:off x="2234723" y="7491066"/>
            <a:ext cx="626542" cy="626542"/>
            <a:chOff x="0" y="0"/>
            <a:chExt cx="835390" cy="835390"/>
          </a:xfrm>
        </p:grpSpPr>
        <p:grpSp>
          <p:nvGrpSpPr>
            <p:cNvPr name="Group 39" id="39"/>
            <p:cNvGrpSpPr/>
            <p:nvPr/>
          </p:nvGrpSpPr>
          <p:grpSpPr>
            <a:xfrm rot="0">
              <a:off x="0" y="0"/>
              <a:ext cx="835390" cy="83539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2</a:t>
              </a:r>
            </a:p>
          </p:txBody>
        </p:sp>
      </p:grpSp>
      <p:grpSp>
        <p:nvGrpSpPr>
          <p:cNvPr name="Group 43" id="43"/>
          <p:cNvGrpSpPr/>
          <p:nvPr/>
        </p:nvGrpSpPr>
        <p:grpSpPr>
          <a:xfrm rot="0">
            <a:off x="10430245" y="6892918"/>
            <a:ext cx="626542" cy="626542"/>
            <a:chOff x="0" y="0"/>
            <a:chExt cx="835390" cy="835390"/>
          </a:xfrm>
        </p:grpSpPr>
        <p:grpSp>
          <p:nvGrpSpPr>
            <p:cNvPr name="Group 44" id="44"/>
            <p:cNvGrpSpPr/>
            <p:nvPr/>
          </p:nvGrpSpPr>
          <p:grpSpPr>
            <a:xfrm rot="0">
              <a:off x="0" y="0"/>
              <a:ext cx="835390" cy="835390"/>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3</a:t>
              </a:r>
            </a:p>
          </p:txBody>
        </p:sp>
      </p:grpSp>
      <p:grpSp>
        <p:nvGrpSpPr>
          <p:cNvPr name="Group 48" id="48"/>
          <p:cNvGrpSpPr/>
          <p:nvPr/>
        </p:nvGrpSpPr>
        <p:grpSpPr>
          <a:xfrm rot="0">
            <a:off x="12205919" y="4830229"/>
            <a:ext cx="626542" cy="626542"/>
            <a:chOff x="0" y="0"/>
            <a:chExt cx="835390" cy="835390"/>
          </a:xfrm>
        </p:grpSpPr>
        <p:grpSp>
          <p:nvGrpSpPr>
            <p:cNvPr name="Group 49" id="49"/>
            <p:cNvGrpSpPr/>
            <p:nvPr/>
          </p:nvGrpSpPr>
          <p:grpSpPr>
            <a:xfrm rot="0">
              <a:off x="0" y="0"/>
              <a:ext cx="835390" cy="835390"/>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51" id="5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4</a:t>
              </a:r>
            </a:p>
          </p:txBody>
        </p:sp>
      </p:grpSp>
      <p:grpSp>
        <p:nvGrpSpPr>
          <p:cNvPr name="Group 53" id="53"/>
          <p:cNvGrpSpPr/>
          <p:nvPr/>
        </p:nvGrpSpPr>
        <p:grpSpPr>
          <a:xfrm rot="0">
            <a:off x="17425852" y="4677365"/>
            <a:ext cx="626542" cy="626542"/>
            <a:chOff x="0" y="0"/>
            <a:chExt cx="835390" cy="835390"/>
          </a:xfrm>
        </p:grpSpPr>
        <p:grpSp>
          <p:nvGrpSpPr>
            <p:cNvPr name="Group 54" id="54"/>
            <p:cNvGrpSpPr/>
            <p:nvPr/>
          </p:nvGrpSpPr>
          <p:grpSpPr>
            <a:xfrm rot="0">
              <a:off x="0" y="0"/>
              <a:ext cx="835390" cy="835390"/>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56" id="5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57" id="57"/>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5</a:t>
              </a:r>
            </a:p>
          </p:txBody>
        </p:sp>
      </p:grpSp>
      <p:sp>
        <p:nvSpPr>
          <p:cNvPr name="TextBox 58" id="58"/>
          <p:cNvSpPr txBox="true"/>
          <p:nvPr/>
        </p:nvSpPr>
        <p:spPr>
          <a:xfrm rot="0">
            <a:off x="701952" y="6560178"/>
            <a:ext cx="6797040"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Plot ACF dan PACF terhadap data differencing(1) data yang stationer</a:t>
            </a:r>
          </a:p>
        </p:txBody>
      </p:sp>
      <p:sp>
        <p:nvSpPr>
          <p:cNvPr name="TextBox 59" id="59"/>
          <p:cNvSpPr txBox="true"/>
          <p:nvPr/>
        </p:nvSpPr>
        <p:spPr>
          <a:xfrm rot="0">
            <a:off x="1537780" y="9840326"/>
            <a:ext cx="5909420" cy="559435"/>
          </a:xfrm>
          <a:prstGeom prst="rect">
            <a:avLst/>
          </a:prstGeom>
        </p:spPr>
        <p:txBody>
          <a:bodyPr anchor="t" rtlCol="false" tIns="0" lIns="0" bIns="0" rIns="0">
            <a:spAutoFit/>
          </a:bodyPr>
          <a:lstStyle/>
          <a:p>
            <a:pPr algn="ctr">
              <a:lnSpc>
                <a:spcPts val="2240"/>
              </a:lnSpc>
            </a:pPr>
            <a:r>
              <a:rPr lang="en-US" sz="1600">
                <a:solidFill>
                  <a:srgbClr val="000000"/>
                </a:solidFill>
                <a:latin typeface="Canva Sans 1 Bold"/>
              </a:rPr>
              <a:t>Hasil prediksi base model ARIMA(2,1,0) Terhadap data test</a:t>
            </a:r>
          </a:p>
          <a:p>
            <a:pPr algn="ctr">
              <a:lnSpc>
                <a:spcPts val="2240"/>
              </a:lnSpc>
              <a:spcBef>
                <a:spcPct val="0"/>
              </a:spcBef>
            </a:pPr>
          </a:p>
        </p:txBody>
      </p:sp>
      <p:sp>
        <p:nvSpPr>
          <p:cNvPr name="TextBox 60" id="60"/>
          <p:cNvSpPr txBox="true"/>
          <p:nvPr/>
        </p:nvSpPr>
        <p:spPr>
          <a:xfrm rot="0">
            <a:off x="9991330" y="9830801"/>
            <a:ext cx="7493252" cy="3422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1 Bold"/>
              </a:rPr>
              <a:t>Optimizer ARIMA Berdasarkan MAE [ARIMA (3, 2, 2)]</a:t>
            </a:r>
          </a:p>
        </p:txBody>
      </p:sp>
      <p:sp>
        <p:nvSpPr>
          <p:cNvPr name="TextBox 61" id="61"/>
          <p:cNvSpPr txBox="true"/>
          <p:nvPr/>
        </p:nvSpPr>
        <p:spPr>
          <a:xfrm rot="0">
            <a:off x="8929927" y="5712942"/>
            <a:ext cx="3258383"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Forecating jangka pendek ARIMA</a:t>
            </a:r>
          </a:p>
        </p:txBody>
      </p:sp>
      <p:sp>
        <p:nvSpPr>
          <p:cNvPr name="TextBox 62" id="62"/>
          <p:cNvSpPr txBox="true"/>
          <p:nvPr/>
        </p:nvSpPr>
        <p:spPr>
          <a:xfrm rot="0">
            <a:off x="14102047" y="5712942"/>
            <a:ext cx="3312676"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Forecating jangka Panjang ARIMA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15847548" y="-1968163"/>
            <a:ext cx="7573225" cy="6508240"/>
            <a:chOff x="0" y="0"/>
            <a:chExt cx="812800" cy="698500"/>
          </a:xfrm>
        </p:grpSpPr>
        <p:sp>
          <p:nvSpPr>
            <p:cNvPr name="Freeform 3" id="3"/>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98104" y="-1968163"/>
            <a:ext cx="7573225" cy="6508240"/>
            <a:chOff x="0" y="0"/>
            <a:chExt cx="812800" cy="698500"/>
          </a:xfrm>
        </p:grpSpPr>
        <p:sp>
          <p:nvSpPr>
            <p:cNvPr name="Freeform 6" id="6"/>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557252" y="-1309297"/>
            <a:ext cx="6172867" cy="5304807"/>
            <a:chOff x="0" y="0"/>
            <a:chExt cx="812800" cy="698500"/>
          </a:xfrm>
        </p:grpSpPr>
        <p:sp>
          <p:nvSpPr>
            <p:cNvPr name="Freeform 9" id="9"/>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488400" y="-1309297"/>
            <a:ext cx="6172867" cy="5304807"/>
            <a:chOff x="0" y="0"/>
            <a:chExt cx="812800" cy="698500"/>
          </a:xfrm>
        </p:grpSpPr>
        <p:sp>
          <p:nvSpPr>
            <p:cNvPr name="Freeform 12" id="12"/>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10800000">
            <a:off x="15401426" y="-1548695"/>
            <a:ext cx="3715747" cy="4323778"/>
            <a:chOff x="0" y="0"/>
            <a:chExt cx="698500" cy="812800"/>
          </a:xfrm>
        </p:grpSpPr>
        <p:sp>
          <p:nvSpPr>
            <p:cNvPr name="Freeform 15" id="15"/>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6" id="16"/>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17" id="17"/>
          <p:cNvGrpSpPr/>
          <p:nvPr/>
        </p:nvGrpSpPr>
        <p:grpSpPr>
          <a:xfrm rot="-9532438">
            <a:off x="-1565682" y="-1786072"/>
            <a:ext cx="3715747" cy="4323778"/>
            <a:chOff x="0" y="0"/>
            <a:chExt cx="698500" cy="812800"/>
          </a:xfrm>
        </p:grpSpPr>
        <p:sp>
          <p:nvSpPr>
            <p:cNvPr name="Freeform 18" id="18"/>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9" id="19"/>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20" id="20"/>
          <p:cNvGrpSpPr/>
          <p:nvPr/>
        </p:nvGrpSpPr>
        <p:grpSpPr>
          <a:xfrm rot="0">
            <a:off x="5042635" y="162186"/>
            <a:ext cx="8202730" cy="937688"/>
            <a:chOff x="0" y="0"/>
            <a:chExt cx="10936973" cy="1250251"/>
          </a:xfrm>
        </p:grpSpPr>
        <p:grpSp>
          <p:nvGrpSpPr>
            <p:cNvPr name="Group 21" id="21"/>
            <p:cNvGrpSpPr/>
            <p:nvPr/>
          </p:nvGrpSpPr>
          <p:grpSpPr>
            <a:xfrm rot="-10800000">
              <a:off x="0" y="0"/>
              <a:ext cx="10936973" cy="1250251"/>
              <a:chOff x="0" y="0"/>
              <a:chExt cx="5970210" cy="682480"/>
            </a:xfrm>
          </p:grpSpPr>
          <p:sp>
            <p:nvSpPr>
              <p:cNvPr name="Freeform 22" id="22"/>
              <p:cNvSpPr/>
              <p:nvPr/>
            </p:nvSpPr>
            <p:spPr>
              <a:xfrm flipH="false" flipV="false" rot="0">
                <a:off x="4118" y="0"/>
                <a:ext cx="5961973" cy="682480"/>
              </a:xfrm>
              <a:custGeom>
                <a:avLst/>
                <a:gdLst/>
                <a:ahLst/>
                <a:cxnLst/>
                <a:rect r="r" b="b" t="t" l="l"/>
                <a:pathLst>
                  <a:path h="682480" w="5961973">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true">
                <a:gsLst>
                  <a:gs pos="0">
                    <a:srgbClr val="3183ED">
                      <a:alpha val="100000"/>
                    </a:srgbClr>
                  </a:gs>
                  <a:gs pos="100000">
                    <a:srgbClr val="56CCF2">
                      <a:alpha val="100000"/>
                    </a:srgbClr>
                  </a:gs>
                </a:gsLst>
                <a:lin ang="5400000"/>
              </a:gradFill>
              <a:ln cap="sq">
                <a:noFill/>
                <a:prstDash val="solid"/>
                <a:miter/>
              </a:ln>
            </p:spPr>
          </p:sp>
          <p:sp>
            <p:nvSpPr>
              <p:cNvPr name="TextBox 23" id="23"/>
              <p:cNvSpPr txBox="true"/>
              <p:nvPr/>
            </p:nvSpPr>
            <p:spPr>
              <a:xfrm>
                <a:off x="127000" y="-57150"/>
                <a:ext cx="5716210" cy="73963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90299" y="69850"/>
              <a:ext cx="10356375" cy="1001552"/>
            </a:xfrm>
            <a:prstGeom prst="rect">
              <a:avLst/>
            </a:prstGeom>
          </p:spPr>
          <p:txBody>
            <a:bodyPr anchor="t" rtlCol="false" tIns="0" lIns="0" bIns="0" rIns="0">
              <a:spAutoFit/>
            </a:bodyPr>
            <a:lstStyle/>
            <a:p>
              <a:pPr algn="ctr" marL="0" indent="0" lvl="0">
                <a:lnSpc>
                  <a:spcPts val="5644"/>
                </a:lnSpc>
              </a:pPr>
              <a:r>
                <a:rPr lang="en-US" sz="5226" spc="355">
                  <a:solidFill>
                    <a:srgbClr val="FFFFFF"/>
                  </a:solidFill>
                  <a:latin typeface="Barlow Bold"/>
                </a:rPr>
                <a:t>Hasil &amp; Pembahasan</a:t>
              </a:r>
            </a:p>
          </p:txBody>
        </p:sp>
      </p:grpSp>
      <p:sp>
        <p:nvSpPr>
          <p:cNvPr name="Freeform 25" id="25"/>
          <p:cNvSpPr/>
          <p:nvPr/>
        </p:nvSpPr>
        <p:spPr>
          <a:xfrm flipH="false" flipV="false" rot="0">
            <a:off x="13342263" y="375817"/>
            <a:ext cx="1884609" cy="833940"/>
          </a:xfrm>
          <a:custGeom>
            <a:avLst/>
            <a:gdLst/>
            <a:ahLst/>
            <a:cxnLst/>
            <a:rect r="r" b="b" t="t" l="l"/>
            <a:pathLst>
              <a:path h="833940" w="1884609">
                <a:moveTo>
                  <a:pt x="0" y="0"/>
                </a:moveTo>
                <a:lnTo>
                  <a:pt x="1884610" y="0"/>
                </a:lnTo>
                <a:lnTo>
                  <a:pt x="1884610" y="833940"/>
                </a:lnTo>
                <a:lnTo>
                  <a:pt x="0" y="833940"/>
                </a:lnTo>
                <a:lnTo>
                  <a:pt x="0" y="0"/>
                </a:lnTo>
                <a:close/>
              </a:path>
            </a:pathLst>
          </a:custGeom>
          <a:blipFill>
            <a:blip r:embed="rId2"/>
            <a:stretch>
              <a:fillRect l="0" t="0" r="0" b="0"/>
            </a:stretch>
          </a:blipFill>
        </p:spPr>
      </p:sp>
      <p:sp>
        <p:nvSpPr>
          <p:cNvPr name="Freeform 26" id="26"/>
          <p:cNvSpPr/>
          <p:nvPr/>
        </p:nvSpPr>
        <p:spPr>
          <a:xfrm flipH="false" flipV="false" rot="0">
            <a:off x="2375121" y="196225"/>
            <a:ext cx="2437670" cy="833940"/>
          </a:xfrm>
          <a:custGeom>
            <a:avLst/>
            <a:gdLst/>
            <a:ahLst/>
            <a:cxnLst/>
            <a:rect r="r" b="b" t="t" l="l"/>
            <a:pathLst>
              <a:path h="833940" w="2437670">
                <a:moveTo>
                  <a:pt x="0" y="0"/>
                </a:moveTo>
                <a:lnTo>
                  <a:pt x="2437669" y="0"/>
                </a:lnTo>
                <a:lnTo>
                  <a:pt x="2437669" y="833939"/>
                </a:lnTo>
                <a:lnTo>
                  <a:pt x="0" y="833939"/>
                </a:lnTo>
                <a:lnTo>
                  <a:pt x="0" y="0"/>
                </a:lnTo>
                <a:close/>
              </a:path>
            </a:pathLst>
          </a:custGeom>
          <a:blipFill>
            <a:blip r:embed="rId3"/>
            <a:stretch>
              <a:fillRect l="0" t="0" r="0" b="0"/>
            </a:stretch>
          </a:blipFill>
        </p:spPr>
      </p:sp>
      <p:sp>
        <p:nvSpPr>
          <p:cNvPr name="Freeform 27" id="27"/>
          <p:cNvSpPr/>
          <p:nvPr/>
        </p:nvSpPr>
        <p:spPr>
          <a:xfrm flipH="false" flipV="false" rot="0">
            <a:off x="10519618" y="1305007"/>
            <a:ext cx="6350905" cy="4052202"/>
          </a:xfrm>
          <a:custGeom>
            <a:avLst/>
            <a:gdLst/>
            <a:ahLst/>
            <a:cxnLst/>
            <a:rect r="r" b="b" t="t" l="l"/>
            <a:pathLst>
              <a:path h="4052202" w="6350905">
                <a:moveTo>
                  <a:pt x="0" y="0"/>
                </a:moveTo>
                <a:lnTo>
                  <a:pt x="6350905" y="0"/>
                </a:lnTo>
                <a:lnTo>
                  <a:pt x="6350905" y="4052201"/>
                </a:lnTo>
                <a:lnTo>
                  <a:pt x="0" y="4052201"/>
                </a:lnTo>
                <a:lnTo>
                  <a:pt x="0" y="0"/>
                </a:lnTo>
                <a:close/>
              </a:path>
            </a:pathLst>
          </a:custGeom>
          <a:blipFill>
            <a:blip r:embed="rId4"/>
            <a:stretch>
              <a:fillRect l="0" t="0" r="0" b="0"/>
            </a:stretch>
          </a:blipFill>
        </p:spPr>
      </p:sp>
      <p:sp>
        <p:nvSpPr>
          <p:cNvPr name="Freeform 28" id="28"/>
          <p:cNvSpPr/>
          <p:nvPr/>
        </p:nvSpPr>
        <p:spPr>
          <a:xfrm flipH="false" flipV="false" rot="0">
            <a:off x="528998" y="7109004"/>
            <a:ext cx="8771286" cy="2693884"/>
          </a:xfrm>
          <a:custGeom>
            <a:avLst/>
            <a:gdLst/>
            <a:ahLst/>
            <a:cxnLst/>
            <a:rect r="r" b="b" t="t" l="l"/>
            <a:pathLst>
              <a:path h="2693884" w="8771286">
                <a:moveTo>
                  <a:pt x="0" y="0"/>
                </a:moveTo>
                <a:lnTo>
                  <a:pt x="8771285" y="0"/>
                </a:lnTo>
                <a:lnTo>
                  <a:pt x="8771285" y="2693884"/>
                </a:lnTo>
                <a:lnTo>
                  <a:pt x="0" y="2693884"/>
                </a:lnTo>
                <a:lnTo>
                  <a:pt x="0" y="0"/>
                </a:lnTo>
                <a:close/>
              </a:path>
            </a:pathLst>
          </a:custGeom>
          <a:blipFill>
            <a:blip r:embed="rId5"/>
            <a:stretch>
              <a:fillRect l="0" t="0" r="0" b="0"/>
            </a:stretch>
          </a:blipFill>
        </p:spPr>
      </p:sp>
      <p:sp>
        <p:nvSpPr>
          <p:cNvPr name="Freeform 29" id="29"/>
          <p:cNvSpPr/>
          <p:nvPr/>
        </p:nvSpPr>
        <p:spPr>
          <a:xfrm flipH="false" flipV="false" rot="0">
            <a:off x="661925" y="2377288"/>
            <a:ext cx="8301731" cy="4286582"/>
          </a:xfrm>
          <a:custGeom>
            <a:avLst/>
            <a:gdLst/>
            <a:ahLst/>
            <a:cxnLst/>
            <a:rect r="r" b="b" t="t" l="l"/>
            <a:pathLst>
              <a:path h="4286582" w="8301731">
                <a:moveTo>
                  <a:pt x="0" y="0"/>
                </a:moveTo>
                <a:lnTo>
                  <a:pt x="8301731" y="0"/>
                </a:lnTo>
                <a:lnTo>
                  <a:pt x="8301731" y="4286581"/>
                </a:lnTo>
                <a:lnTo>
                  <a:pt x="0" y="4286581"/>
                </a:lnTo>
                <a:lnTo>
                  <a:pt x="0" y="0"/>
                </a:lnTo>
                <a:close/>
              </a:path>
            </a:pathLst>
          </a:custGeom>
          <a:blipFill>
            <a:blip r:embed="rId6"/>
            <a:stretch>
              <a:fillRect l="0" t="0" r="0" b="0"/>
            </a:stretch>
          </a:blipFill>
        </p:spPr>
      </p:sp>
      <p:sp>
        <p:nvSpPr>
          <p:cNvPr name="Freeform 30" id="30"/>
          <p:cNvSpPr/>
          <p:nvPr/>
        </p:nvSpPr>
        <p:spPr>
          <a:xfrm flipH="false" flipV="false" rot="0">
            <a:off x="11146868" y="5802343"/>
            <a:ext cx="6275399" cy="4041533"/>
          </a:xfrm>
          <a:custGeom>
            <a:avLst/>
            <a:gdLst/>
            <a:ahLst/>
            <a:cxnLst/>
            <a:rect r="r" b="b" t="t" l="l"/>
            <a:pathLst>
              <a:path h="4041533" w="6275399">
                <a:moveTo>
                  <a:pt x="0" y="0"/>
                </a:moveTo>
                <a:lnTo>
                  <a:pt x="6275399" y="0"/>
                </a:lnTo>
                <a:lnTo>
                  <a:pt x="6275399" y="4041534"/>
                </a:lnTo>
                <a:lnTo>
                  <a:pt x="0" y="4041534"/>
                </a:lnTo>
                <a:lnTo>
                  <a:pt x="0" y="0"/>
                </a:lnTo>
                <a:close/>
              </a:path>
            </a:pathLst>
          </a:custGeom>
          <a:blipFill>
            <a:blip r:embed="rId7"/>
            <a:stretch>
              <a:fillRect l="0" t="0" r="0" b="0"/>
            </a:stretch>
          </a:blipFill>
        </p:spPr>
      </p:sp>
      <p:grpSp>
        <p:nvGrpSpPr>
          <p:cNvPr name="Group 31" id="31"/>
          <p:cNvGrpSpPr/>
          <p:nvPr/>
        </p:nvGrpSpPr>
        <p:grpSpPr>
          <a:xfrm rot="0">
            <a:off x="1508397" y="2209702"/>
            <a:ext cx="626542" cy="626542"/>
            <a:chOff x="0" y="0"/>
            <a:chExt cx="835390" cy="835390"/>
          </a:xfrm>
        </p:grpSpPr>
        <p:grpSp>
          <p:nvGrpSpPr>
            <p:cNvPr name="Group 32" id="32"/>
            <p:cNvGrpSpPr/>
            <p:nvPr/>
          </p:nvGrpSpPr>
          <p:grpSpPr>
            <a:xfrm rot="0">
              <a:off x="0" y="0"/>
              <a:ext cx="835390" cy="83539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1</a:t>
              </a:r>
            </a:p>
          </p:txBody>
        </p:sp>
      </p:grpSp>
      <p:sp>
        <p:nvSpPr>
          <p:cNvPr name="TextBox 36" id="36"/>
          <p:cNvSpPr txBox="true"/>
          <p:nvPr/>
        </p:nvSpPr>
        <p:spPr>
          <a:xfrm rot="0">
            <a:off x="1028700" y="1114425"/>
            <a:ext cx="10281136" cy="1205865"/>
          </a:xfrm>
          <a:prstGeom prst="rect">
            <a:avLst/>
          </a:prstGeom>
        </p:spPr>
        <p:txBody>
          <a:bodyPr anchor="t" rtlCol="false" tIns="0" lIns="0" bIns="0" rIns="0">
            <a:spAutoFit/>
          </a:bodyPr>
          <a:lstStyle/>
          <a:p>
            <a:pPr algn="ctr" marL="0" indent="0" lvl="0">
              <a:lnSpc>
                <a:spcPts val="9179"/>
              </a:lnSpc>
            </a:pPr>
            <a:r>
              <a:rPr lang="en-US" sz="8499" spc="-212">
                <a:solidFill>
                  <a:srgbClr val="112D4E"/>
                </a:solidFill>
                <a:latin typeface="Barlow Bold"/>
              </a:rPr>
              <a:t>SARIMA MODEL</a:t>
            </a:r>
          </a:p>
        </p:txBody>
      </p:sp>
      <p:grpSp>
        <p:nvGrpSpPr>
          <p:cNvPr name="Group 37" id="37"/>
          <p:cNvGrpSpPr/>
          <p:nvPr/>
        </p:nvGrpSpPr>
        <p:grpSpPr>
          <a:xfrm rot="0">
            <a:off x="8517458" y="8739306"/>
            <a:ext cx="626542" cy="626542"/>
            <a:chOff x="0" y="0"/>
            <a:chExt cx="835390" cy="835390"/>
          </a:xfrm>
        </p:grpSpPr>
        <p:grpSp>
          <p:nvGrpSpPr>
            <p:cNvPr name="Group 38" id="38"/>
            <p:cNvGrpSpPr/>
            <p:nvPr/>
          </p:nvGrpSpPr>
          <p:grpSpPr>
            <a:xfrm rot="0">
              <a:off x="0" y="0"/>
              <a:ext cx="835390" cy="83539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40" id="4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2</a:t>
              </a:r>
            </a:p>
          </p:txBody>
        </p:sp>
      </p:grpSp>
      <p:grpSp>
        <p:nvGrpSpPr>
          <p:cNvPr name="Group 42" id="42"/>
          <p:cNvGrpSpPr/>
          <p:nvPr/>
        </p:nvGrpSpPr>
        <p:grpSpPr>
          <a:xfrm rot="0">
            <a:off x="15842540" y="3995510"/>
            <a:ext cx="626542" cy="626542"/>
            <a:chOff x="0" y="0"/>
            <a:chExt cx="835390" cy="835390"/>
          </a:xfrm>
        </p:grpSpPr>
        <p:grpSp>
          <p:nvGrpSpPr>
            <p:cNvPr name="Group 43" id="43"/>
            <p:cNvGrpSpPr/>
            <p:nvPr/>
          </p:nvGrpSpPr>
          <p:grpSpPr>
            <a:xfrm rot="0">
              <a:off x="0" y="0"/>
              <a:ext cx="835390" cy="835390"/>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45" id="4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3</a:t>
              </a:r>
            </a:p>
          </p:txBody>
        </p:sp>
      </p:grpSp>
      <p:grpSp>
        <p:nvGrpSpPr>
          <p:cNvPr name="Group 47" id="47"/>
          <p:cNvGrpSpPr/>
          <p:nvPr/>
        </p:nvGrpSpPr>
        <p:grpSpPr>
          <a:xfrm rot="0">
            <a:off x="16469083" y="8426034"/>
            <a:ext cx="626542" cy="626542"/>
            <a:chOff x="0" y="0"/>
            <a:chExt cx="835390" cy="835390"/>
          </a:xfrm>
        </p:grpSpPr>
        <p:grpSp>
          <p:nvGrpSpPr>
            <p:cNvPr name="Group 48" id="48"/>
            <p:cNvGrpSpPr/>
            <p:nvPr/>
          </p:nvGrpSpPr>
          <p:grpSpPr>
            <a:xfrm rot="0">
              <a:off x="0" y="0"/>
              <a:ext cx="835390" cy="835390"/>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50" id="5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4</a:t>
              </a:r>
            </a:p>
          </p:txBody>
        </p:sp>
      </p:grpSp>
      <p:sp>
        <p:nvSpPr>
          <p:cNvPr name="TextBox 52" id="52"/>
          <p:cNvSpPr txBox="true"/>
          <p:nvPr/>
        </p:nvSpPr>
        <p:spPr>
          <a:xfrm rot="0">
            <a:off x="1357715" y="6721019"/>
            <a:ext cx="6910150"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Plot ACF dan PACF terhadap data differencing(12) data yang stationer</a:t>
            </a:r>
          </a:p>
        </p:txBody>
      </p:sp>
      <p:sp>
        <p:nvSpPr>
          <p:cNvPr name="TextBox 53" id="53"/>
          <p:cNvSpPr txBox="true"/>
          <p:nvPr/>
        </p:nvSpPr>
        <p:spPr>
          <a:xfrm rot="0">
            <a:off x="1238772" y="9826241"/>
            <a:ext cx="7148036"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Hasil prediksi base model SARIMA (0, 1, 0) (2, 1, 1, 12) Terhadap data test</a:t>
            </a:r>
          </a:p>
        </p:txBody>
      </p:sp>
      <p:sp>
        <p:nvSpPr>
          <p:cNvPr name="TextBox 54" id="54"/>
          <p:cNvSpPr txBox="true"/>
          <p:nvPr/>
        </p:nvSpPr>
        <p:spPr>
          <a:xfrm rot="0">
            <a:off x="12065879" y="5347683"/>
            <a:ext cx="3258383"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Forecating jangka pendek ARIMA</a:t>
            </a:r>
          </a:p>
        </p:txBody>
      </p:sp>
      <p:sp>
        <p:nvSpPr>
          <p:cNvPr name="TextBox 55" id="55"/>
          <p:cNvSpPr txBox="true"/>
          <p:nvPr/>
        </p:nvSpPr>
        <p:spPr>
          <a:xfrm rot="0">
            <a:off x="12628230" y="9867229"/>
            <a:ext cx="3312676"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Forecating jangka Panjang ARIMA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15847548" y="-1968163"/>
            <a:ext cx="7573225" cy="6508240"/>
            <a:chOff x="0" y="0"/>
            <a:chExt cx="812800" cy="698500"/>
          </a:xfrm>
        </p:grpSpPr>
        <p:sp>
          <p:nvSpPr>
            <p:cNvPr name="Freeform 3" id="3"/>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98104" y="-1968163"/>
            <a:ext cx="7573225" cy="6508240"/>
            <a:chOff x="0" y="0"/>
            <a:chExt cx="812800" cy="698500"/>
          </a:xfrm>
        </p:grpSpPr>
        <p:sp>
          <p:nvSpPr>
            <p:cNvPr name="Freeform 6" id="6"/>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557252" y="-1309297"/>
            <a:ext cx="6172867" cy="5304807"/>
            <a:chOff x="0" y="0"/>
            <a:chExt cx="812800" cy="698500"/>
          </a:xfrm>
        </p:grpSpPr>
        <p:sp>
          <p:nvSpPr>
            <p:cNvPr name="Freeform 9" id="9"/>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488400" y="-1309297"/>
            <a:ext cx="6172867" cy="5304807"/>
            <a:chOff x="0" y="0"/>
            <a:chExt cx="812800" cy="698500"/>
          </a:xfrm>
        </p:grpSpPr>
        <p:sp>
          <p:nvSpPr>
            <p:cNvPr name="Freeform 12" id="12"/>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10800000">
            <a:off x="15401426" y="-1548695"/>
            <a:ext cx="3715747" cy="4323778"/>
            <a:chOff x="0" y="0"/>
            <a:chExt cx="698500" cy="812800"/>
          </a:xfrm>
        </p:grpSpPr>
        <p:sp>
          <p:nvSpPr>
            <p:cNvPr name="Freeform 15" id="15"/>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6" id="16"/>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17" id="17"/>
          <p:cNvGrpSpPr/>
          <p:nvPr/>
        </p:nvGrpSpPr>
        <p:grpSpPr>
          <a:xfrm rot="-9532438">
            <a:off x="-1565682" y="-1786072"/>
            <a:ext cx="3715747" cy="4323778"/>
            <a:chOff x="0" y="0"/>
            <a:chExt cx="698500" cy="812800"/>
          </a:xfrm>
        </p:grpSpPr>
        <p:sp>
          <p:nvSpPr>
            <p:cNvPr name="Freeform 18" id="18"/>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9" id="19"/>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20" id="20"/>
          <p:cNvGrpSpPr/>
          <p:nvPr/>
        </p:nvGrpSpPr>
        <p:grpSpPr>
          <a:xfrm rot="0">
            <a:off x="5042635" y="162186"/>
            <a:ext cx="8202730" cy="937688"/>
            <a:chOff x="0" y="0"/>
            <a:chExt cx="10936973" cy="1250251"/>
          </a:xfrm>
        </p:grpSpPr>
        <p:grpSp>
          <p:nvGrpSpPr>
            <p:cNvPr name="Group 21" id="21"/>
            <p:cNvGrpSpPr/>
            <p:nvPr/>
          </p:nvGrpSpPr>
          <p:grpSpPr>
            <a:xfrm rot="-10800000">
              <a:off x="0" y="0"/>
              <a:ext cx="10936973" cy="1250251"/>
              <a:chOff x="0" y="0"/>
              <a:chExt cx="5970210" cy="682480"/>
            </a:xfrm>
          </p:grpSpPr>
          <p:sp>
            <p:nvSpPr>
              <p:cNvPr name="Freeform 22" id="22"/>
              <p:cNvSpPr/>
              <p:nvPr/>
            </p:nvSpPr>
            <p:spPr>
              <a:xfrm flipH="false" flipV="false" rot="0">
                <a:off x="4118" y="0"/>
                <a:ext cx="5961973" cy="682480"/>
              </a:xfrm>
              <a:custGeom>
                <a:avLst/>
                <a:gdLst/>
                <a:ahLst/>
                <a:cxnLst/>
                <a:rect r="r" b="b" t="t" l="l"/>
                <a:pathLst>
                  <a:path h="682480" w="5961973">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true">
                <a:gsLst>
                  <a:gs pos="0">
                    <a:srgbClr val="3183ED">
                      <a:alpha val="100000"/>
                    </a:srgbClr>
                  </a:gs>
                  <a:gs pos="100000">
                    <a:srgbClr val="56CCF2">
                      <a:alpha val="100000"/>
                    </a:srgbClr>
                  </a:gs>
                </a:gsLst>
                <a:lin ang="5400000"/>
              </a:gradFill>
              <a:ln cap="sq">
                <a:noFill/>
                <a:prstDash val="solid"/>
                <a:miter/>
              </a:ln>
            </p:spPr>
          </p:sp>
          <p:sp>
            <p:nvSpPr>
              <p:cNvPr name="TextBox 23" id="23"/>
              <p:cNvSpPr txBox="true"/>
              <p:nvPr/>
            </p:nvSpPr>
            <p:spPr>
              <a:xfrm>
                <a:off x="127000" y="-57150"/>
                <a:ext cx="5716210" cy="73963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90299" y="69850"/>
              <a:ext cx="10356375" cy="1001552"/>
            </a:xfrm>
            <a:prstGeom prst="rect">
              <a:avLst/>
            </a:prstGeom>
          </p:spPr>
          <p:txBody>
            <a:bodyPr anchor="t" rtlCol="false" tIns="0" lIns="0" bIns="0" rIns="0">
              <a:spAutoFit/>
            </a:bodyPr>
            <a:lstStyle/>
            <a:p>
              <a:pPr algn="ctr" marL="0" indent="0" lvl="0">
                <a:lnSpc>
                  <a:spcPts val="5644"/>
                </a:lnSpc>
              </a:pPr>
              <a:r>
                <a:rPr lang="en-US" sz="5226" spc="355">
                  <a:solidFill>
                    <a:srgbClr val="FFFFFF"/>
                  </a:solidFill>
                  <a:latin typeface="Barlow Bold"/>
                </a:rPr>
                <a:t>Hasil &amp; Pembahasan</a:t>
              </a:r>
            </a:p>
          </p:txBody>
        </p:sp>
      </p:grpSp>
      <p:sp>
        <p:nvSpPr>
          <p:cNvPr name="Freeform 25" id="25"/>
          <p:cNvSpPr/>
          <p:nvPr/>
        </p:nvSpPr>
        <p:spPr>
          <a:xfrm flipH="false" flipV="false" rot="0">
            <a:off x="13342263" y="375817"/>
            <a:ext cx="1884609" cy="833940"/>
          </a:xfrm>
          <a:custGeom>
            <a:avLst/>
            <a:gdLst/>
            <a:ahLst/>
            <a:cxnLst/>
            <a:rect r="r" b="b" t="t" l="l"/>
            <a:pathLst>
              <a:path h="833940" w="1884609">
                <a:moveTo>
                  <a:pt x="0" y="0"/>
                </a:moveTo>
                <a:lnTo>
                  <a:pt x="1884610" y="0"/>
                </a:lnTo>
                <a:lnTo>
                  <a:pt x="1884610" y="833940"/>
                </a:lnTo>
                <a:lnTo>
                  <a:pt x="0" y="833940"/>
                </a:lnTo>
                <a:lnTo>
                  <a:pt x="0" y="0"/>
                </a:lnTo>
                <a:close/>
              </a:path>
            </a:pathLst>
          </a:custGeom>
          <a:blipFill>
            <a:blip r:embed="rId2"/>
            <a:stretch>
              <a:fillRect l="0" t="0" r="0" b="0"/>
            </a:stretch>
          </a:blipFill>
        </p:spPr>
      </p:sp>
      <p:sp>
        <p:nvSpPr>
          <p:cNvPr name="Freeform 26" id="26"/>
          <p:cNvSpPr/>
          <p:nvPr/>
        </p:nvSpPr>
        <p:spPr>
          <a:xfrm flipH="false" flipV="false" rot="0">
            <a:off x="2375121" y="196225"/>
            <a:ext cx="2437670" cy="833940"/>
          </a:xfrm>
          <a:custGeom>
            <a:avLst/>
            <a:gdLst/>
            <a:ahLst/>
            <a:cxnLst/>
            <a:rect r="r" b="b" t="t" l="l"/>
            <a:pathLst>
              <a:path h="833940" w="2437670">
                <a:moveTo>
                  <a:pt x="0" y="0"/>
                </a:moveTo>
                <a:lnTo>
                  <a:pt x="2437669" y="0"/>
                </a:lnTo>
                <a:lnTo>
                  <a:pt x="2437669" y="833939"/>
                </a:lnTo>
                <a:lnTo>
                  <a:pt x="0" y="833939"/>
                </a:lnTo>
                <a:lnTo>
                  <a:pt x="0" y="0"/>
                </a:lnTo>
                <a:close/>
              </a:path>
            </a:pathLst>
          </a:custGeom>
          <a:blipFill>
            <a:blip r:embed="rId3"/>
            <a:stretch>
              <a:fillRect l="0" t="0" r="0" b="0"/>
            </a:stretch>
          </a:blipFill>
        </p:spPr>
      </p:sp>
      <p:sp>
        <p:nvSpPr>
          <p:cNvPr name="Freeform 27" id="27"/>
          <p:cNvSpPr/>
          <p:nvPr/>
        </p:nvSpPr>
        <p:spPr>
          <a:xfrm flipH="false" flipV="false" rot="0">
            <a:off x="161730" y="2850612"/>
            <a:ext cx="5621867" cy="3064447"/>
          </a:xfrm>
          <a:custGeom>
            <a:avLst/>
            <a:gdLst/>
            <a:ahLst/>
            <a:cxnLst/>
            <a:rect r="r" b="b" t="t" l="l"/>
            <a:pathLst>
              <a:path h="3064447" w="5621867">
                <a:moveTo>
                  <a:pt x="0" y="0"/>
                </a:moveTo>
                <a:lnTo>
                  <a:pt x="5621867" y="0"/>
                </a:lnTo>
                <a:lnTo>
                  <a:pt x="5621867" y="3064447"/>
                </a:lnTo>
                <a:lnTo>
                  <a:pt x="0" y="3064447"/>
                </a:lnTo>
                <a:lnTo>
                  <a:pt x="0" y="0"/>
                </a:lnTo>
                <a:close/>
              </a:path>
            </a:pathLst>
          </a:custGeom>
          <a:blipFill>
            <a:blip r:embed="rId4"/>
            <a:stretch>
              <a:fillRect l="0" t="0" r="0" b="0"/>
            </a:stretch>
          </a:blipFill>
        </p:spPr>
      </p:sp>
      <p:sp>
        <p:nvSpPr>
          <p:cNvPr name="Freeform 28" id="28"/>
          <p:cNvSpPr/>
          <p:nvPr/>
        </p:nvSpPr>
        <p:spPr>
          <a:xfrm flipH="false" flipV="false" rot="0">
            <a:off x="6006458" y="2850612"/>
            <a:ext cx="5621867" cy="3064447"/>
          </a:xfrm>
          <a:custGeom>
            <a:avLst/>
            <a:gdLst/>
            <a:ahLst/>
            <a:cxnLst/>
            <a:rect r="r" b="b" t="t" l="l"/>
            <a:pathLst>
              <a:path h="3064447" w="5621867">
                <a:moveTo>
                  <a:pt x="0" y="0"/>
                </a:moveTo>
                <a:lnTo>
                  <a:pt x="5621867" y="0"/>
                </a:lnTo>
                <a:lnTo>
                  <a:pt x="5621867" y="3064447"/>
                </a:lnTo>
                <a:lnTo>
                  <a:pt x="0" y="3064447"/>
                </a:lnTo>
                <a:lnTo>
                  <a:pt x="0" y="0"/>
                </a:lnTo>
                <a:close/>
              </a:path>
            </a:pathLst>
          </a:custGeom>
          <a:blipFill>
            <a:blip r:embed="rId5"/>
            <a:stretch>
              <a:fillRect l="0" t="0" r="0" b="0"/>
            </a:stretch>
          </a:blipFill>
        </p:spPr>
      </p:sp>
      <p:sp>
        <p:nvSpPr>
          <p:cNvPr name="Freeform 29" id="29"/>
          <p:cNvSpPr/>
          <p:nvPr/>
        </p:nvSpPr>
        <p:spPr>
          <a:xfrm flipH="false" flipV="false" rot="0">
            <a:off x="161730" y="6532316"/>
            <a:ext cx="5536686" cy="3018015"/>
          </a:xfrm>
          <a:custGeom>
            <a:avLst/>
            <a:gdLst/>
            <a:ahLst/>
            <a:cxnLst/>
            <a:rect r="r" b="b" t="t" l="l"/>
            <a:pathLst>
              <a:path h="3018015" w="5536686">
                <a:moveTo>
                  <a:pt x="0" y="0"/>
                </a:moveTo>
                <a:lnTo>
                  <a:pt x="5536685" y="0"/>
                </a:lnTo>
                <a:lnTo>
                  <a:pt x="5536685" y="3018015"/>
                </a:lnTo>
                <a:lnTo>
                  <a:pt x="0" y="3018015"/>
                </a:lnTo>
                <a:lnTo>
                  <a:pt x="0" y="0"/>
                </a:lnTo>
                <a:close/>
              </a:path>
            </a:pathLst>
          </a:custGeom>
          <a:blipFill>
            <a:blip r:embed="rId6"/>
            <a:stretch>
              <a:fillRect l="0" t="0" r="0" b="0"/>
            </a:stretch>
          </a:blipFill>
        </p:spPr>
      </p:sp>
      <p:sp>
        <p:nvSpPr>
          <p:cNvPr name="Freeform 30" id="30"/>
          <p:cNvSpPr/>
          <p:nvPr/>
        </p:nvSpPr>
        <p:spPr>
          <a:xfrm flipH="false" flipV="false" rot="0">
            <a:off x="6049049" y="6532316"/>
            <a:ext cx="5536686" cy="3018015"/>
          </a:xfrm>
          <a:custGeom>
            <a:avLst/>
            <a:gdLst/>
            <a:ahLst/>
            <a:cxnLst/>
            <a:rect r="r" b="b" t="t" l="l"/>
            <a:pathLst>
              <a:path h="3018015" w="5536686">
                <a:moveTo>
                  <a:pt x="0" y="0"/>
                </a:moveTo>
                <a:lnTo>
                  <a:pt x="5536686" y="0"/>
                </a:lnTo>
                <a:lnTo>
                  <a:pt x="5536686" y="3018015"/>
                </a:lnTo>
                <a:lnTo>
                  <a:pt x="0" y="3018015"/>
                </a:lnTo>
                <a:lnTo>
                  <a:pt x="0" y="0"/>
                </a:lnTo>
                <a:close/>
              </a:path>
            </a:pathLst>
          </a:custGeom>
          <a:blipFill>
            <a:blip r:embed="rId7"/>
            <a:stretch>
              <a:fillRect l="0" t="0" r="0" b="0"/>
            </a:stretch>
          </a:blipFill>
        </p:spPr>
      </p:sp>
      <p:sp>
        <p:nvSpPr>
          <p:cNvPr name="Freeform 31" id="31"/>
          <p:cNvSpPr/>
          <p:nvPr/>
        </p:nvSpPr>
        <p:spPr>
          <a:xfrm flipH="false" flipV="false" rot="0">
            <a:off x="11938160" y="6532316"/>
            <a:ext cx="5943156" cy="3258959"/>
          </a:xfrm>
          <a:custGeom>
            <a:avLst/>
            <a:gdLst/>
            <a:ahLst/>
            <a:cxnLst/>
            <a:rect r="r" b="b" t="t" l="l"/>
            <a:pathLst>
              <a:path h="3258959" w="5943156">
                <a:moveTo>
                  <a:pt x="0" y="0"/>
                </a:moveTo>
                <a:lnTo>
                  <a:pt x="5943156" y="0"/>
                </a:lnTo>
                <a:lnTo>
                  <a:pt x="5943156" y="3258959"/>
                </a:lnTo>
                <a:lnTo>
                  <a:pt x="0" y="3258959"/>
                </a:lnTo>
                <a:lnTo>
                  <a:pt x="0" y="0"/>
                </a:lnTo>
                <a:close/>
              </a:path>
            </a:pathLst>
          </a:custGeom>
          <a:blipFill>
            <a:blip r:embed="rId8"/>
            <a:stretch>
              <a:fillRect l="0" t="0" r="0" b="0"/>
            </a:stretch>
          </a:blipFill>
        </p:spPr>
      </p:sp>
      <p:sp>
        <p:nvSpPr>
          <p:cNvPr name="Freeform 32" id="32"/>
          <p:cNvSpPr/>
          <p:nvPr/>
        </p:nvSpPr>
        <p:spPr>
          <a:xfrm flipH="false" flipV="false" rot="0">
            <a:off x="12504293" y="2939744"/>
            <a:ext cx="4810890" cy="3013415"/>
          </a:xfrm>
          <a:custGeom>
            <a:avLst/>
            <a:gdLst/>
            <a:ahLst/>
            <a:cxnLst/>
            <a:rect r="r" b="b" t="t" l="l"/>
            <a:pathLst>
              <a:path h="3013415" w="4810890">
                <a:moveTo>
                  <a:pt x="0" y="0"/>
                </a:moveTo>
                <a:lnTo>
                  <a:pt x="4810890" y="0"/>
                </a:lnTo>
                <a:lnTo>
                  <a:pt x="4810890" y="3013415"/>
                </a:lnTo>
                <a:lnTo>
                  <a:pt x="0" y="3013415"/>
                </a:lnTo>
                <a:lnTo>
                  <a:pt x="0" y="0"/>
                </a:lnTo>
                <a:close/>
              </a:path>
            </a:pathLst>
          </a:custGeom>
          <a:blipFill>
            <a:blip r:embed="rId9"/>
            <a:stretch>
              <a:fillRect l="0" t="0" r="0" b="0"/>
            </a:stretch>
          </a:blipFill>
        </p:spPr>
      </p:sp>
      <p:sp>
        <p:nvSpPr>
          <p:cNvPr name="TextBox 33" id="33"/>
          <p:cNvSpPr txBox="true"/>
          <p:nvPr/>
        </p:nvSpPr>
        <p:spPr>
          <a:xfrm rot="0">
            <a:off x="4003432" y="962025"/>
            <a:ext cx="10281136" cy="1205865"/>
          </a:xfrm>
          <a:prstGeom prst="rect">
            <a:avLst/>
          </a:prstGeom>
        </p:spPr>
        <p:txBody>
          <a:bodyPr anchor="t" rtlCol="false" tIns="0" lIns="0" bIns="0" rIns="0">
            <a:spAutoFit/>
          </a:bodyPr>
          <a:lstStyle/>
          <a:p>
            <a:pPr algn="ctr" marL="0" indent="0" lvl="0">
              <a:lnSpc>
                <a:spcPts val="9179"/>
              </a:lnSpc>
            </a:pPr>
            <a:r>
              <a:rPr lang="en-US" sz="8499" spc="-212">
                <a:solidFill>
                  <a:srgbClr val="112D4E"/>
                </a:solidFill>
                <a:latin typeface="Barlow Bold"/>
              </a:rPr>
              <a:t>SARIMAX MODEL</a:t>
            </a:r>
          </a:p>
        </p:txBody>
      </p:sp>
      <p:sp>
        <p:nvSpPr>
          <p:cNvPr name="TextBox 34" id="34"/>
          <p:cNvSpPr txBox="true"/>
          <p:nvPr/>
        </p:nvSpPr>
        <p:spPr>
          <a:xfrm rot="0">
            <a:off x="361801" y="5972209"/>
            <a:ext cx="5221724"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Prediksi berdasarkan Model TSR OLS Jangka Panjang</a:t>
            </a:r>
          </a:p>
        </p:txBody>
      </p:sp>
      <p:sp>
        <p:nvSpPr>
          <p:cNvPr name="TextBox 35" id="35"/>
          <p:cNvSpPr txBox="true"/>
          <p:nvPr/>
        </p:nvSpPr>
        <p:spPr>
          <a:xfrm rot="0">
            <a:off x="5448070" y="1994115"/>
            <a:ext cx="7391861" cy="512926"/>
          </a:xfrm>
          <a:prstGeom prst="rect">
            <a:avLst/>
          </a:prstGeom>
        </p:spPr>
        <p:txBody>
          <a:bodyPr anchor="t" rtlCol="false" tIns="0" lIns="0" bIns="0" rIns="0">
            <a:spAutoFit/>
          </a:bodyPr>
          <a:lstStyle/>
          <a:p>
            <a:pPr marL="0" indent="0" lvl="0">
              <a:lnSpc>
                <a:spcPts val="3949"/>
              </a:lnSpc>
            </a:pPr>
            <a:r>
              <a:rPr lang="en-US" sz="3656" spc="-91">
                <a:solidFill>
                  <a:srgbClr val="112D4E"/>
                </a:solidFill>
                <a:latin typeface="Barlow Italics"/>
              </a:rPr>
              <a:t>Time Series Regssion (OLS) X SARIMA</a:t>
            </a:r>
          </a:p>
        </p:txBody>
      </p:sp>
      <p:sp>
        <p:nvSpPr>
          <p:cNvPr name="TextBox 36" id="36"/>
          <p:cNvSpPr txBox="true"/>
          <p:nvPr/>
        </p:nvSpPr>
        <p:spPr>
          <a:xfrm rot="0">
            <a:off x="6232902" y="5972209"/>
            <a:ext cx="5168979"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Prediksi berdasarkan Model TSR OLS Jangka Pendek</a:t>
            </a:r>
          </a:p>
        </p:txBody>
      </p:sp>
      <p:sp>
        <p:nvSpPr>
          <p:cNvPr name="TextBox 37" id="37"/>
          <p:cNvSpPr txBox="true"/>
          <p:nvPr/>
        </p:nvSpPr>
        <p:spPr>
          <a:xfrm rot="0">
            <a:off x="372666" y="9753111"/>
            <a:ext cx="5321618"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Prediksi berdasarkan Model SARIMAX Jangka Panjang</a:t>
            </a:r>
          </a:p>
        </p:txBody>
      </p:sp>
      <p:sp>
        <p:nvSpPr>
          <p:cNvPr name="TextBox 38" id="38"/>
          <p:cNvSpPr txBox="true"/>
          <p:nvPr/>
        </p:nvSpPr>
        <p:spPr>
          <a:xfrm rot="0">
            <a:off x="6182955" y="9753111"/>
            <a:ext cx="5268873"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Prediksi berdasarkan Model SARIMAX Jangka Pendek</a:t>
            </a:r>
          </a:p>
        </p:txBody>
      </p:sp>
      <p:sp>
        <p:nvSpPr>
          <p:cNvPr name="TextBox 39" id="39"/>
          <p:cNvSpPr txBox="true"/>
          <p:nvPr/>
        </p:nvSpPr>
        <p:spPr>
          <a:xfrm rot="0">
            <a:off x="11841914" y="6029359"/>
            <a:ext cx="6135648"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residual dari model TSR OLS saat meramalkan data CO2 (ppm)</a:t>
            </a:r>
          </a:p>
        </p:txBody>
      </p:sp>
      <p:sp>
        <p:nvSpPr>
          <p:cNvPr name="TextBox 40" id="40"/>
          <p:cNvSpPr txBox="true"/>
          <p:nvPr/>
        </p:nvSpPr>
        <p:spPr>
          <a:xfrm rot="0">
            <a:off x="12938777" y="9870904"/>
            <a:ext cx="3941921" cy="283210"/>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Canva Sans 1 Bold"/>
              </a:rPr>
              <a:t>prediksi SARIMA terhadap data residual</a:t>
            </a:r>
          </a:p>
        </p:txBody>
      </p:sp>
      <p:grpSp>
        <p:nvGrpSpPr>
          <p:cNvPr name="Group 41" id="41"/>
          <p:cNvGrpSpPr/>
          <p:nvPr/>
        </p:nvGrpSpPr>
        <p:grpSpPr>
          <a:xfrm rot="0">
            <a:off x="4956983" y="4830229"/>
            <a:ext cx="626542" cy="626542"/>
            <a:chOff x="0" y="0"/>
            <a:chExt cx="835390" cy="835390"/>
          </a:xfrm>
        </p:grpSpPr>
        <p:grpSp>
          <p:nvGrpSpPr>
            <p:cNvPr name="Group 42" id="42"/>
            <p:cNvGrpSpPr/>
            <p:nvPr/>
          </p:nvGrpSpPr>
          <p:grpSpPr>
            <a:xfrm rot="0">
              <a:off x="0" y="0"/>
              <a:ext cx="835390" cy="83539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44" id="4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1</a:t>
              </a:r>
            </a:p>
          </p:txBody>
        </p:sp>
      </p:grpSp>
      <p:grpSp>
        <p:nvGrpSpPr>
          <p:cNvPr name="Group 46" id="46"/>
          <p:cNvGrpSpPr/>
          <p:nvPr/>
        </p:nvGrpSpPr>
        <p:grpSpPr>
          <a:xfrm rot="0">
            <a:off x="10086000" y="4830229"/>
            <a:ext cx="626542" cy="626542"/>
            <a:chOff x="0" y="0"/>
            <a:chExt cx="835390" cy="835390"/>
          </a:xfrm>
        </p:grpSpPr>
        <p:grpSp>
          <p:nvGrpSpPr>
            <p:cNvPr name="Group 47" id="47"/>
            <p:cNvGrpSpPr/>
            <p:nvPr/>
          </p:nvGrpSpPr>
          <p:grpSpPr>
            <a:xfrm rot="0">
              <a:off x="0" y="0"/>
              <a:ext cx="835390" cy="835390"/>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49" id="4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2</a:t>
              </a:r>
            </a:p>
          </p:txBody>
        </p:sp>
      </p:grpSp>
      <p:grpSp>
        <p:nvGrpSpPr>
          <p:cNvPr name="Group 51" id="51"/>
          <p:cNvGrpSpPr/>
          <p:nvPr/>
        </p:nvGrpSpPr>
        <p:grpSpPr>
          <a:xfrm rot="0">
            <a:off x="13971297" y="3330099"/>
            <a:ext cx="626542" cy="626542"/>
            <a:chOff x="0" y="0"/>
            <a:chExt cx="835390" cy="835390"/>
          </a:xfrm>
        </p:grpSpPr>
        <p:grpSp>
          <p:nvGrpSpPr>
            <p:cNvPr name="Group 52" id="52"/>
            <p:cNvGrpSpPr/>
            <p:nvPr/>
          </p:nvGrpSpPr>
          <p:grpSpPr>
            <a:xfrm rot="0">
              <a:off x="0" y="0"/>
              <a:ext cx="835390" cy="835390"/>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54" id="5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55" id="55"/>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3</a:t>
              </a:r>
            </a:p>
          </p:txBody>
        </p:sp>
      </p:grpSp>
      <p:grpSp>
        <p:nvGrpSpPr>
          <p:cNvPr name="Group 56" id="56"/>
          <p:cNvGrpSpPr/>
          <p:nvPr/>
        </p:nvGrpSpPr>
        <p:grpSpPr>
          <a:xfrm rot="0">
            <a:off x="16880698" y="8631758"/>
            <a:ext cx="626542" cy="626542"/>
            <a:chOff x="0" y="0"/>
            <a:chExt cx="835390" cy="835390"/>
          </a:xfrm>
        </p:grpSpPr>
        <p:grpSp>
          <p:nvGrpSpPr>
            <p:cNvPr name="Group 57" id="57"/>
            <p:cNvGrpSpPr/>
            <p:nvPr/>
          </p:nvGrpSpPr>
          <p:grpSpPr>
            <a:xfrm rot="0">
              <a:off x="0" y="0"/>
              <a:ext cx="835390" cy="835390"/>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59" id="5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60" id="60"/>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4</a:t>
              </a:r>
            </a:p>
          </p:txBody>
        </p:sp>
      </p:grpSp>
      <p:grpSp>
        <p:nvGrpSpPr>
          <p:cNvPr name="Group 61" id="61"/>
          <p:cNvGrpSpPr/>
          <p:nvPr/>
        </p:nvGrpSpPr>
        <p:grpSpPr>
          <a:xfrm rot="0">
            <a:off x="10399271" y="8318486"/>
            <a:ext cx="626542" cy="626542"/>
            <a:chOff x="0" y="0"/>
            <a:chExt cx="835390" cy="835390"/>
          </a:xfrm>
        </p:grpSpPr>
        <p:grpSp>
          <p:nvGrpSpPr>
            <p:cNvPr name="Group 62" id="62"/>
            <p:cNvGrpSpPr/>
            <p:nvPr/>
          </p:nvGrpSpPr>
          <p:grpSpPr>
            <a:xfrm rot="0">
              <a:off x="0" y="0"/>
              <a:ext cx="835390" cy="835390"/>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64" id="6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65" id="65"/>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5</a:t>
              </a:r>
            </a:p>
          </p:txBody>
        </p:sp>
      </p:grpSp>
      <p:grpSp>
        <p:nvGrpSpPr>
          <p:cNvPr name="Group 66" id="66"/>
          <p:cNvGrpSpPr/>
          <p:nvPr/>
        </p:nvGrpSpPr>
        <p:grpSpPr>
          <a:xfrm rot="0">
            <a:off x="4643712" y="8318486"/>
            <a:ext cx="626542" cy="626542"/>
            <a:chOff x="0" y="0"/>
            <a:chExt cx="835390" cy="835390"/>
          </a:xfrm>
        </p:grpSpPr>
        <p:grpSp>
          <p:nvGrpSpPr>
            <p:cNvPr name="Group 67" id="67"/>
            <p:cNvGrpSpPr/>
            <p:nvPr/>
          </p:nvGrpSpPr>
          <p:grpSpPr>
            <a:xfrm rot="0">
              <a:off x="0" y="0"/>
              <a:ext cx="835390" cy="835390"/>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69" id="6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70" id="70"/>
            <p:cNvSpPr txBox="true"/>
            <p:nvPr/>
          </p:nvSpPr>
          <p:spPr>
            <a:xfrm rot="0">
              <a:off x="261564" y="-2463"/>
              <a:ext cx="312261" cy="773642"/>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2 Bold"/>
                </a:rPr>
                <a:t>6</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3826219" y="-661442"/>
            <a:ext cx="11627237" cy="11197896"/>
            <a:chOff x="0" y="0"/>
            <a:chExt cx="924493" cy="890355"/>
          </a:xfrm>
        </p:grpSpPr>
        <p:sp>
          <p:nvSpPr>
            <p:cNvPr name="Freeform 3" id="3"/>
            <p:cNvSpPr/>
            <p:nvPr/>
          </p:nvSpPr>
          <p:spPr>
            <a:xfrm flipH="false" flipV="false" rot="0">
              <a:off x="5952" y="0"/>
              <a:ext cx="912589" cy="890355"/>
            </a:xfrm>
            <a:custGeom>
              <a:avLst/>
              <a:gdLst/>
              <a:ahLst/>
              <a:cxnLst/>
              <a:rect r="r" b="b" t="t" l="l"/>
              <a:pathLst>
                <a:path h="890355" w="912589">
                  <a:moveTo>
                    <a:pt x="902228" y="480916"/>
                  </a:moveTo>
                  <a:lnTo>
                    <a:pt x="731653" y="854617"/>
                  </a:lnTo>
                  <a:cubicBezTo>
                    <a:pt x="721716" y="876388"/>
                    <a:pt x="699987" y="890355"/>
                    <a:pt x="676056" y="890355"/>
                  </a:cubicBezTo>
                  <a:lnTo>
                    <a:pt x="236533" y="890355"/>
                  </a:lnTo>
                  <a:cubicBezTo>
                    <a:pt x="212602" y="890355"/>
                    <a:pt x="190873" y="876388"/>
                    <a:pt x="180936" y="854617"/>
                  </a:cubicBezTo>
                  <a:lnTo>
                    <a:pt x="10360" y="480916"/>
                  </a:lnTo>
                  <a:cubicBezTo>
                    <a:pt x="0" y="458217"/>
                    <a:pt x="0" y="432139"/>
                    <a:pt x="10360" y="409440"/>
                  </a:cubicBezTo>
                  <a:lnTo>
                    <a:pt x="180936" y="35738"/>
                  </a:lnTo>
                  <a:cubicBezTo>
                    <a:pt x="190873" y="13968"/>
                    <a:pt x="212602" y="0"/>
                    <a:pt x="236533" y="0"/>
                  </a:cubicBezTo>
                  <a:lnTo>
                    <a:pt x="676056" y="0"/>
                  </a:lnTo>
                  <a:cubicBezTo>
                    <a:pt x="699987" y="0"/>
                    <a:pt x="721716" y="13968"/>
                    <a:pt x="731653" y="35738"/>
                  </a:cubicBezTo>
                  <a:lnTo>
                    <a:pt x="902228" y="409440"/>
                  </a:lnTo>
                  <a:cubicBezTo>
                    <a:pt x="912589" y="432139"/>
                    <a:pt x="912589" y="458217"/>
                    <a:pt x="902228" y="480916"/>
                  </a:cubicBezTo>
                  <a:close/>
                </a:path>
              </a:pathLst>
            </a:custGeom>
            <a:gradFill rotWithShape="true">
              <a:gsLst>
                <a:gs pos="0">
                  <a:srgbClr val="FFB613">
                    <a:alpha val="100000"/>
                  </a:srgbClr>
                </a:gs>
                <a:gs pos="100000">
                  <a:srgbClr val="FFE42F">
                    <a:alpha val="100000"/>
                  </a:srgbClr>
                </a:gs>
              </a:gsLst>
              <a:lin ang="5400000"/>
            </a:gradFill>
            <a:ln cap="rnd">
              <a:noFill/>
              <a:prstDash val="solid"/>
              <a:round/>
            </a:ln>
          </p:spPr>
        </p:sp>
        <p:sp>
          <p:nvSpPr>
            <p:cNvPr name="TextBox 4" id="4"/>
            <p:cNvSpPr txBox="true"/>
            <p:nvPr/>
          </p:nvSpPr>
          <p:spPr>
            <a:xfrm>
              <a:off x="114300" y="-57150"/>
              <a:ext cx="695893" cy="94750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H="true" flipV="true">
            <a:off x="8336030" y="1779480"/>
            <a:ext cx="0" cy="6069569"/>
          </a:xfrm>
          <a:prstGeom prst="line">
            <a:avLst/>
          </a:prstGeom>
          <a:ln cap="flat" w="19050">
            <a:solidFill>
              <a:srgbClr val="44A9EF"/>
            </a:solidFill>
            <a:prstDash val="solid"/>
            <a:headEnd type="none" len="sm" w="sm"/>
            <a:tailEnd type="none" len="sm" w="sm"/>
          </a:ln>
        </p:spPr>
      </p:sp>
      <p:grpSp>
        <p:nvGrpSpPr>
          <p:cNvPr name="Group 6" id="6"/>
          <p:cNvGrpSpPr/>
          <p:nvPr/>
        </p:nvGrpSpPr>
        <p:grpSpPr>
          <a:xfrm rot="0">
            <a:off x="7713042" y="1022887"/>
            <a:ext cx="1188826" cy="1021647"/>
            <a:chOff x="0" y="0"/>
            <a:chExt cx="812800" cy="698500"/>
          </a:xfrm>
        </p:grpSpPr>
        <p:sp>
          <p:nvSpPr>
            <p:cNvPr name="Freeform 7" id="7"/>
            <p:cNvSpPr/>
            <p:nvPr/>
          </p:nvSpPr>
          <p:spPr>
            <a:xfrm flipH="false" flipV="false" rot="0">
              <a:off x="8754" y="0"/>
              <a:ext cx="795293" cy="698500"/>
            </a:xfrm>
            <a:custGeom>
              <a:avLst/>
              <a:gdLst/>
              <a:ahLst/>
              <a:cxnLst/>
              <a:rect r="r" b="b" t="t" l="l"/>
              <a:pathLst>
                <a:path h="698500" w="795293">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gradFill rotWithShape="true">
              <a:gsLst>
                <a:gs pos="0">
                  <a:srgbClr val="51AFFF">
                    <a:alpha val="100000"/>
                  </a:srgbClr>
                </a:gs>
                <a:gs pos="100000">
                  <a:srgbClr val="3183ED">
                    <a:alpha val="100000"/>
                  </a:srgbClr>
                </a:gs>
              </a:gsLst>
              <a:path path="circle">
                <a:fillToRect l="50000" r="50000" t="50000" b="50000"/>
              </a:path>
            </a:gradFill>
          </p:spPr>
        </p:sp>
        <p:sp>
          <p:nvSpPr>
            <p:cNvPr name="TextBox 8" id="8"/>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713042" y="3176705"/>
            <a:ext cx="1188826" cy="1021647"/>
            <a:chOff x="0" y="0"/>
            <a:chExt cx="812800" cy="698500"/>
          </a:xfrm>
        </p:grpSpPr>
        <p:sp>
          <p:nvSpPr>
            <p:cNvPr name="Freeform 10" id="10"/>
            <p:cNvSpPr/>
            <p:nvPr/>
          </p:nvSpPr>
          <p:spPr>
            <a:xfrm flipH="false" flipV="false" rot="0">
              <a:off x="8754" y="0"/>
              <a:ext cx="795293" cy="698500"/>
            </a:xfrm>
            <a:custGeom>
              <a:avLst/>
              <a:gdLst/>
              <a:ahLst/>
              <a:cxnLst/>
              <a:rect r="r" b="b" t="t" l="l"/>
              <a:pathLst>
                <a:path h="698500" w="795293">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gradFill rotWithShape="true">
              <a:gsLst>
                <a:gs pos="0">
                  <a:srgbClr val="51AFFF">
                    <a:alpha val="100000"/>
                  </a:srgbClr>
                </a:gs>
                <a:gs pos="100000">
                  <a:srgbClr val="3183ED">
                    <a:alpha val="100000"/>
                  </a:srgbClr>
                </a:gs>
              </a:gsLst>
              <a:path path="circle">
                <a:fillToRect l="50000" r="50000" t="50000" b="50000"/>
              </a:path>
            </a:gradFill>
          </p:spPr>
        </p:sp>
        <p:sp>
          <p:nvSpPr>
            <p:cNvPr name="TextBox 11" id="11"/>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7713042" y="5479045"/>
            <a:ext cx="1188826" cy="1021647"/>
            <a:chOff x="0" y="0"/>
            <a:chExt cx="812800" cy="698500"/>
          </a:xfrm>
        </p:grpSpPr>
        <p:sp>
          <p:nvSpPr>
            <p:cNvPr name="Freeform 13" id="13"/>
            <p:cNvSpPr/>
            <p:nvPr/>
          </p:nvSpPr>
          <p:spPr>
            <a:xfrm flipH="false" flipV="false" rot="0">
              <a:off x="8754" y="0"/>
              <a:ext cx="795293" cy="698500"/>
            </a:xfrm>
            <a:custGeom>
              <a:avLst/>
              <a:gdLst/>
              <a:ahLst/>
              <a:cxnLst/>
              <a:rect r="r" b="b" t="t" l="l"/>
              <a:pathLst>
                <a:path h="698500" w="795293">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gradFill rotWithShape="true">
              <a:gsLst>
                <a:gs pos="0">
                  <a:srgbClr val="51AFFF">
                    <a:alpha val="100000"/>
                  </a:srgbClr>
                </a:gs>
                <a:gs pos="100000">
                  <a:srgbClr val="3183ED">
                    <a:alpha val="100000"/>
                  </a:srgbClr>
                </a:gs>
              </a:gsLst>
              <a:path path="circle">
                <a:fillToRect l="50000" r="50000" t="50000" b="50000"/>
              </a:path>
            </a:gradFill>
          </p:spPr>
        </p:sp>
        <p:sp>
          <p:nvSpPr>
            <p:cNvPr name="TextBox 14" id="1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713042" y="7849049"/>
            <a:ext cx="1188826" cy="1021647"/>
            <a:chOff x="0" y="0"/>
            <a:chExt cx="812800" cy="698500"/>
          </a:xfrm>
        </p:grpSpPr>
        <p:sp>
          <p:nvSpPr>
            <p:cNvPr name="Freeform 16" id="16"/>
            <p:cNvSpPr/>
            <p:nvPr/>
          </p:nvSpPr>
          <p:spPr>
            <a:xfrm flipH="false" flipV="false" rot="0">
              <a:off x="8754" y="0"/>
              <a:ext cx="795293" cy="698500"/>
            </a:xfrm>
            <a:custGeom>
              <a:avLst/>
              <a:gdLst/>
              <a:ahLst/>
              <a:cxnLst/>
              <a:rect r="r" b="b" t="t" l="l"/>
              <a:pathLst>
                <a:path h="698500" w="795293">
                  <a:moveTo>
                    <a:pt x="781121" y="388652"/>
                  </a:moveTo>
                  <a:lnTo>
                    <a:pt x="623771" y="659098"/>
                  </a:lnTo>
                  <a:cubicBezTo>
                    <a:pt x="609578" y="683493"/>
                    <a:pt x="583483" y="698500"/>
                    <a:pt x="555260" y="698500"/>
                  </a:cubicBezTo>
                  <a:lnTo>
                    <a:pt x="240032" y="698500"/>
                  </a:lnTo>
                  <a:cubicBezTo>
                    <a:pt x="211809" y="698500"/>
                    <a:pt x="185714" y="683493"/>
                    <a:pt x="171521" y="659098"/>
                  </a:cubicBezTo>
                  <a:lnTo>
                    <a:pt x="14171" y="388652"/>
                  </a:lnTo>
                  <a:cubicBezTo>
                    <a:pt x="0" y="364295"/>
                    <a:pt x="0" y="334205"/>
                    <a:pt x="14171" y="309848"/>
                  </a:cubicBezTo>
                  <a:lnTo>
                    <a:pt x="171521" y="39402"/>
                  </a:lnTo>
                  <a:cubicBezTo>
                    <a:pt x="185714" y="15007"/>
                    <a:pt x="211809" y="0"/>
                    <a:pt x="240032" y="0"/>
                  </a:cubicBezTo>
                  <a:lnTo>
                    <a:pt x="555260" y="0"/>
                  </a:lnTo>
                  <a:cubicBezTo>
                    <a:pt x="583483" y="0"/>
                    <a:pt x="609578" y="15007"/>
                    <a:pt x="623771" y="39402"/>
                  </a:cubicBezTo>
                  <a:lnTo>
                    <a:pt x="781121" y="309848"/>
                  </a:lnTo>
                  <a:cubicBezTo>
                    <a:pt x="795292" y="334205"/>
                    <a:pt x="795292" y="364295"/>
                    <a:pt x="781121" y="388652"/>
                  </a:cubicBezTo>
                  <a:close/>
                </a:path>
              </a:pathLst>
            </a:custGeom>
            <a:gradFill rotWithShape="true">
              <a:gsLst>
                <a:gs pos="0">
                  <a:srgbClr val="51AFFF">
                    <a:alpha val="100000"/>
                  </a:srgbClr>
                </a:gs>
                <a:gs pos="100000">
                  <a:srgbClr val="3183ED">
                    <a:alpha val="100000"/>
                  </a:srgbClr>
                </a:gs>
              </a:gsLst>
              <a:path path="circle">
                <a:fillToRect l="50000" r="50000" t="50000" b="50000"/>
              </a:path>
            </a:gradFill>
          </p:spPr>
        </p:sp>
        <p:sp>
          <p:nvSpPr>
            <p:cNvPr name="TextBox 17" id="1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293342" y="-5368512"/>
            <a:ext cx="7129508" cy="6126921"/>
            <a:chOff x="0" y="0"/>
            <a:chExt cx="812800" cy="698500"/>
          </a:xfrm>
        </p:grpSpPr>
        <p:sp>
          <p:nvSpPr>
            <p:cNvPr name="Freeform 19" id="19"/>
            <p:cNvSpPr/>
            <p:nvPr/>
          </p:nvSpPr>
          <p:spPr>
            <a:xfrm flipH="false" flipV="false" rot="0">
              <a:off x="7507" y="0"/>
              <a:ext cx="797787" cy="698500"/>
            </a:xfrm>
            <a:custGeom>
              <a:avLst/>
              <a:gdLst/>
              <a:ahLst/>
              <a:cxnLst/>
              <a:rect r="r" b="b" t="t" l="l"/>
              <a:pathLst>
                <a:path h="698500" w="797787">
                  <a:moveTo>
                    <a:pt x="785634" y="383039"/>
                  </a:moveTo>
                  <a:lnTo>
                    <a:pt x="621752" y="664711"/>
                  </a:lnTo>
                  <a:cubicBezTo>
                    <a:pt x="609581" y="685630"/>
                    <a:pt x="587204" y="698500"/>
                    <a:pt x="563001" y="698500"/>
                  </a:cubicBezTo>
                  <a:lnTo>
                    <a:pt x="234785" y="698500"/>
                  </a:lnTo>
                  <a:cubicBezTo>
                    <a:pt x="210582" y="698500"/>
                    <a:pt x="188205" y="685630"/>
                    <a:pt x="176034" y="664711"/>
                  </a:cubicBezTo>
                  <a:lnTo>
                    <a:pt x="12152" y="383039"/>
                  </a:lnTo>
                  <a:cubicBezTo>
                    <a:pt x="0" y="362152"/>
                    <a:pt x="0" y="336348"/>
                    <a:pt x="12152" y="315461"/>
                  </a:cubicBezTo>
                  <a:lnTo>
                    <a:pt x="176034" y="33789"/>
                  </a:lnTo>
                  <a:cubicBezTo>
                    <a:pt x="188205" y="12870"/>
                    <a:pt x="210582" y="0"/>
                    <a:pt x="234785" y="0"/>
                  </a:cubicBezTo>
                  <a:lnTo>
                    <a:pt x="563001" y="0"/>
                  </a:lnTo>
                  <a:cubicBezTo>
                    <a:pt x="587204" y="0"/>
                    <a:pt x="609581" y="12870"/>
                    <a:pt x="621752" y="33789"/>
                  </a:cubicBezTo>
                  <a:lnTo>
                    <a:pt x="785634" y="315461"/>
                  </a:lnTo>
                  <a:cubicBezTo>
                    <a:pt x="797786" y="336348"/>
                    <a:pt x="797786" y="362152"/>
                    <a:pt x="785634" y="383039"/>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7966677" y="3368404"/>
            <a:ext cx="662505" cy="623583"/>
          </a:xfrm>
          <a:custGeom>
            <a:avLst/>
            <a:gdLst/>
            <a:ahLst/>
            <a:cxnLst/>
            <a:rect r="r" b="b" t="t" l="l"/>
            <a:pathLst>
              <a:path h="623583" w="662505">
                <a:moveTo>
                  <a:pt x="0" y="0"/>
                </a:moveTo>
                <a:lnTo>
                  <a:pt x="662506" y="0"/>
                </a:lnTo>
                <a:lnTo>
                  <a:pt x="662506" y="623584"/>
                </a:lnTo>
                <a:lnTo>
                  <a:pt x="0" y="623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8030964" y="1213957"/>
            <a:ext cx="598219" cy="605791"/>
          </a:xfrm>
          <a:custGeom>
            <a:avLst/>
            <a:gdLst/>
            <a:ahLst/>
            <a:cxnLst/>
            <a:rect r="r" b="b" t="t" l="l"/>
            <a:pathLst>
              <a:path h="605791" w="598219">
                <a:moveTo>
                  <a:pt x="0" y="0"/>
                </a:moveTo>
                <a:lnTo>
                  <a:pt x="598219" y="0"/>
                </a:lnTo>
                <a:lnTo>
                  <a:pt x="598219" y="605791"/>
                </a:lnTo>
                <a:lnTo>
                  <a:pt x="0" y="6057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7958635" y="5618487"/>
            <a:ext cx="697640" cy="789409"/>
          </a:xfrm>
          <a:custGeom>
            <a:avLst/>
            <a:gdLst/>
            <a:ahLst/>
            <a:cxnLst/>
            <a:rect r="r" b="b" t="t" l="l"/>
            <a:pathLst>
              <a:path h="789409" w="697640">
                <a:moveTo>
                  <a:pt x="0" y="0"/>
                </a:moveTo>
                <a:lnTo>
                  <a:pt x="697640" y="0"/>
                </a:lnTo>
                <a:lnTo>
                  <a:pt x="697640" y="789409"/>
                </a:lnTo>
                <a:lnTo>
                  <a:pt x="0" y="7894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8013903" y="8099782"/>
            <a:ext cx="669465" cy="482014"/>
          </a:xfrm>
          <a:custGeom>
            <a:avLst/>
            <a:gdLst/>
            <a:ahLst/>
            <a:cxnLst/>
            <a:rect r="r" b="b" t="t" l="l"/>
            <a:pathLst>
              <a:path h="482014" w="669465">
                <a:moveTo>
                  <a:pt x="0" y="0"/>
                </a:moveTo>
                <a:lnTo>
                  <a:pt x="669464" y="0"/>
                </a:lnTo>
                <a:lnTo>
                  <a:pt x="669464" y="482014"/>
                </a:lnTo>
                <a:lnTo>
                  <a:pt x="0" y="4820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515805" y="2166894"/>
            <a:ext cx="6087570" cy="3177189"/>
          </a:xfrm>
          <a:prstGeom prst="rect">
            <a:avLst/>
          </a:prstGeom>
        </p:spPr>
        <p:txBody>
          <a:bodyPr anchor="t" rtlCol="false" tIns="0" lIns="0" bIns="0" rIns="0">
            <a:spAutoFit/>
          </a:bodyPr>
          <a:lstStyle/>
          <a:p>
            <a:pPr marL="0" indent="0" lvl="0">
              <a:lnSpc>
                <a:spcPts val="6113"/>
              </a:lnSpc>
            </a:pPr>
            <a:r>
              <a:rPr lang="en-US" sz="7192" spc="-179">
                <a:solidFill>
                  <a:srgbClr val="112D4E"/>
                </a:solidFill>
                <a:latin typeface="Barlow Bold"/>
              </a:rPr>
              <a:t>KESIMPULAN UNTUK SETIAP MODEL YANG DIGUNAKAN</a:t>
            </a:r>
          </a:p>
        </p:txBody>
      </p:sp>
      <p:sp>
        <p:nvSpPr>
          <p:cNvPr name="TextBox 26" id="26"/>
          <p:cNvSpPr txBox="true"/>
          <p:nvPr/>
        </p:nvSpPr>
        <p:spPr>
          <a:xfrm rot="0">
            <a:off x="9144000" y="882234"/>
            <a:ext cx="9144000" cy="1616821"/>
          </a:xfrm>
          <a:prstGeom prst="rect">
            <a:avLst/>
          </a:prstGeom>
        </p:spPr>
        <p:txBody>
          <a:bodyPr anchor="t" rtlCol="false" tIns="0" lIns="0" bIns="0" rIns="0">
            <a:spAutoFit/>
          </a:bodyPr>
          <a:lstStyle/>
          <a:p>
            <a:pPr marL="0" indent="0" lvl="0">
              <a:lnSpc>
                <a:spcPts val="3283"/>
              </a:lnSpc>
            </a:pPr>
            <a:r>
              <a:rPr lang="en-US" sz="2345" spc="-44">
                <a:solidFill>
                  <a:srgbClr val="000000"/>
                </a:solidFill>
                <a:latin typeface="Clear Sans"/>
              </a:rPr>
              <a:t>Dikarenakan data pada penelitian ini memiliki tren musiman, ARIMA tidaklah cocok digunakan pada penelitian ini. Meskipun </a:t>
            </a:r>
            <a:r>
              <a:rPr lang="en-US" sz="2345" spc="-44" u="sng">
                <a:solidFill>
                  <a:srgbClr val="000000"/>
                </a:solidFill>
                <a:latin typeface="Clear Sans Bold"/>
              </a:rPr>
              <a:t>RMSE 2.7</a:t>
            </a:r>
            <a:r>
              <a:rPr lang="en-US" sz="2345" spc="-44">
                <a:solidFill>
                  <a:srgbClr val="000000"/>
                </a:solidFill>
                <a:latin typeface="Clear Sans"/>
              </a:rPr>
              <a:t> terbilang cukup baik, namun plot data prediksi yang dihasilkan tidak menandakan pola musiman seperti data aktual</a:t>
            </a:r>
          </a:p>
        </p:txBody>
      </p:sp>
      <p:sp>
        <p:nvSpPr>
          <p:cNvPr name="TextBox 27" id="27"/>
          <p:cNvSpPr txBox="true"/>
          <p:nvPr/>
        </p:nvSpPr>
        <p:spPr>
          <a:xfrm rot="0">
            <a:off x="9280564" y="336866"/>
            <a:ext cx="3162804" cy="519000"/>
          </a:xfrm>
          <a:prstGeom prst="rect">
            <a:avLst/>
          </a:prstGeom>
        </p:spPr>
        <p:txBody>
          <a:bodyPr anchor="t" rtlCol="false" tIns="0" lIns="0" bIns="0" rIns="0">
            <a:spAutoFit/>
          </a:bodyPr>
          <a:lstStyle/>
          <a:p>
            <a:pPr marL="0" indent="0" lvl="0">
              <a:lnSpc>
                <a:spcPts val="3949"/>
              </a:lnSpc>
            </a:pPr>
            <a:r>
              <a:rPr lang="en-US" sz="3656" spc="-91">
                <a:solidFill>
                  <a:srgbClr val="112D4E"/>
                </a:solidFill>
                <a:latin typeface="Barlow Bold"/>
              </a:rPr>
              <a:t>ARIMA</a:t>
            </a:r>
          </a:p>
        </p:txBody>
      </p:sp>
      <p:sp>
        <p:nvSpPr>
          <p:cNvPr name="TextBox 28" id="28"/>
          <p:cNvSpPr txBox="true"/>
          <p:nvPr/>
        </p:nvSpPr>
        <p:spPr>
          <a:xfrm rot="0">
            <a:off x="9144000" y="3149197"/>
            <a:ext cx="9144000" cy="2026396"/>
          </a:xfrm>
          <a:prstGeom prst="rect">
            <a:avLst/>
          </a:prstGeom>
        </p:spPr>
        <p:txBody>
          <a:bodyPr anchor="t" rtlCol="false" tIns="0" lIns="0" bIns="0" rIns="0">
            <a:spAutoFit/>
          </a:bodyPr>
          <a:lstStyle/>
          <a:p>
            <a:pPr marL="0" indent="0" lvl="0">
              <a:lnSpc>
                <a:spcPts val="3283"/>
              </a:lnSpc>
            </a:pPr>
            <a:r>
              <a:rPr lang="en-US" sz="2345" spc="-44">
                <a:solidFill>
                  <a:srgbClr val="000000"/>
                </a:solidFill>
                <a:latin typeface="Clear Sans"/>
              </a:rPr>
              <a:t>SARIMA adalah model yang mampu memperhitungkan komponen musiman dalam data deret waktu. sehingga dengan penentuan orde yang baik akan menghasilkan prediksi yang cocok dengan data CO2(ppm) MLO di hawai ini. dengan </a:t>
            </a:r>
            <a:r>
              <a:rPr lang="en-US" sz="2345" spc="-44" u="sng">
                <a:solidFill>
                  <a:srgbClr val="000000"/>
                </a:solidFill>
                <a:latin typeface="Clear Sans Bold"/>
              </a:rPr>
              <a:t>RMSE 3.15</a:t>
            </a:r>
            <a:r>
              <a:rPr lang="en-US" sz="2345" spc="-44">
                <a:solidFill>
                  <a:srgbClr val="000000"/>
                </a:solidFill>
                <a:latin typeface="Clear Sans"/>
              </a:rPr>
              <a:t> plot data prediksi dan confidence intervalnya memiliki komponen musiman</a:t>
            </a:r>
          </a:p>
        </p:txBody>
      </p:sp>
      <p:sp>
        <p:nvSpPr>
          <p:cNvPr name="TextBox 29" id="29"/>
          <p:cNvSpPr txBox="true"/>
          <p:nvPr/>
        </p:nvSpPr>
        <p:spPr>
          <a:xfrm rot="0">
            <a:off x="9280564" y="2603830"/>
            <a:ext cx="3162804" cy="519000"/>
          </a:xfrm>
          <a:prstGeom prst="rect">
            <a:avLst/>
          </a:prstGeom>
        </p:spPr>
        <p:txBody>
          <a:bodyPr anchor="t" rtlCol="false" tIns="0" lIns="0" bIns="0" rIns="0">
            <a:spAutoFit/>
          </a:bodyPr>
          <a:lstStyle/>
          <a:p>
            <a:pPr marL="0" indent="0" lvl="0">
              <a:lnSpc>
                <a:spcPts val="3949"/>
              </a:lnSpc>
            </a:pPr>
            <a:r>
              <a:rPr lang="en-US" sz="3656" spc="-91">
                <a:solidFill>
                  <a:srgbClr val="112D4E"/>
                </a:solidFill>
                <a:latin typeface="Barlow Bold"/>
              </a:rPr>
              <a:t>SARIMA</a:t>
            </a:r>
          </a:p>
        </p:txBody>
      </p:sp>
      <p:sp>
        <p:nvSpPr>
          <p:cNvPr name="TextBox 30" id="30"/>
          <p:cNvSpPr txBox="true"/>
          <p:nvPr/>
        </p:nvSpPr>
        <p:spPr>
          <a:xfrm rot="0">
            <a:off x="9144000" y="5825736"/>
            <a:ext cx="9144000" cy="2026396"/>
          </a:xfrm>
          <a:prstGeom prst="rect">
            <a:avLst/>
          </a:prstGeom>
        </p:spPr>
        <p:txBody>
          <a:bodyPr anchor="t" rtlCol="false" tIns="0" lIns="0" bIns="0" rIns="0">
            <a:spAutoFit/>
          </a:bodyPr>
          <a:lstStyle/>
          <a:p>
            <a:pPr marL="0" indent="0" lvl="0">
              <a:lnSpc>
                <a:spcPts val="3283"/>
              </a:lnSpc>
            </a:pPr>
            <a:r>
              <a:rPr lang="en-US" sz="2345" spc="-44">
                <a:solidFill>
                  <a:srgbClr val="000000"/>
                </a:solidFill>
                <a:latin typeface="Clear Sans"/>
              </a:rPr>
              <a:t>Time Series regression terlihat tidka memiliki kemampuan untuk meramalkan data dari CO2(ppm) ini. kemungkinan besar dikarenakan data independent yang kurang dapat merepresentasikan data dependent. sehingga model machine learning akan bekerja dnegan kurang baik. </a:t>
            </a:r>
            <a:r>
              <a:rPr lang="en-US" sz="2345" spc="-44" u="sng">
                <a:solidFill>
                  <a:srgbClr val="000000"/>
                </a:solidFill>
                <a:latin typeface="Clear Sans Bold"/>
              </a:rPr>
              <a:t>RMSE 8.93</a:t>
            </a:r>
          </a:p>
        </p:txBody>
      </p:sp>
      <p:sp>
        <p:nvSpPr>
          <p:cNvPr name="TextBox 31" id="31"/>
          <p:cNvSpPr txBox="true"/>
          <p:nvPr/>
        </p:nvSpPr>
        <p:spPr>
          <a:xfrm rot="0">
            <a:off x="9280564" y="5280368"/>
            <a:ext cx="6236204" cy="519000"/>
          </a:xfrm>
          <a:prstGeom prst="rect">
            <a:avLst/>
          </a:prstGeom>
        </p:spPr>
        <p:txBody>
          <a:bodyPr anchor="t" rtlCol="false" tIns="0" lIns="0" bIns="0" rIns="0">
            <a:spAutoFit/>
          </a:bodyPr>
          <a:lstStyle/>
          <a:p>
            <a:pPr marL="0" indent="0" lvl="0">
              <a:lnSpc>
                <a:spcPts val="3949"/>
              </a:lnSpc>
            </a:pPr>
            <a:r>
              <a:rPr lang="en-US" sz="3656" spc="-91">
                <a:solidFill>
                  <a:srgbClr val="112D4E"/>
                </a:solidFill>
                <a:latin typeface="Barlow Bold"/>
              </a:rPr>
              <a:t>Time Series Regression (OLS)</a:t>
            </a:r>
          </a:p>
        </p:txBody>
      </p:sp>
      <p:sp>
        <p:nvSpPr>
          <p:cNvPr name="TextBox 32" id="32"/>
          <p:cNvSpPr txBox="true"/>
          <p:nvPr/>
        </p:nvSpPr>
        <p:spPr>
          <a:xfrm rot="0">
            <a:off x="9144000" y="8505031"/>
            <a:ext cx="9144000" cy="1616821"/>
          </a:xfrm>
          <a:prstGeom prst="rect">
            <a:avLst/>
          </a:prstGeom>
        </p:spPr>
        <p:txBody>
          <a:bodyPr anchor="t" rtlCol="false" tIns="0" lIns="0" bIns="0" rIns="0">
            <a:spAutoFit/>
          </a:bodyPr>
          <a:lstStyle/>
          <a:p>
            <a:pPr marL="0" indent="0" lvl="0">
              <a:lnSpc>
                <a:spcPts val="3283"/>
              </a:lnSpc>
            </a:pPr>
            <a:r>
              <a:rPr lang="en-US" sz="2345" spc="-44">
                <a:solidFill>
                  <a:srgbClr val="000000"/>
                </a:solidFill>
                <a:latin typeface="Clear Sans"/>
              </a:rPr>
              <a:t>SARIMAX hybrid (OLS + SARIMA) ini pun masih kalah dengan SARIMA murni, namun telah sesuai harapan yakni meningkatnya RMSE dari hasil OLS. </a:t>
            </a:r>
            <a:r>
              <a:rPr lang="en-US" sz="2345" spc="-44" u="sng">
                <a:solidFill>
                  <a:srgbClr val="000000"/>
                </a:solidFill>
                <a:latin typeface="Clear Sans Bold"/>
              </a:rPr>
              <a:t>RMSE 2.9</a:t>
            </a:r>
            <a:r>
              <a:rPr lang="en-US" sz="2345" spc="-44">
                <a:solidFill>
                  <a:srgbClr val="000000"/>
                </a:solidFill>
                <a:latin typeface="Clear Sans"/>
              </a:rPr>
              <a:t> Namun plot prediksinya tidka sesuai trend data aktual. maka dari itu RMSE saja kurang valid jika tidak dibuktikan</a:t>
            </a:r>
          </a:p>
        </p:txBody>
      </p:sp>
      <p:sp>
        <p:nvSpPr>
          <p:cNvPr name="TextBox 33" id="33"/>
          <p:cNvSpPr txBox="true"/>
          <p:nvPr/>
        </p:nvSpPr>
        <p:spPr>
          <a:xfrm rot="0">
            <a:off x="9280564" y="7969188"/>
            <a:ext cx="3162804" cy="519000"/>
          </a:xfrm>
          <a:prstGeom prst="rect">
            <a:avLst/>
          </a:prstGeom>
        </p:spPr>
        <p:txBody>
          <a:bodyPr anchor="t" rtlCol="false" tIns="0" lIns="0" bIns="0" rIns="0">
            <a:spAutoFit/>
          </a:bodyPr>
          <a:lstStyle/>
          <a:p>
            <a:pPr marL="0" indent="0" lvl="0">
              <a:lnSpc>
                <a:spcPts val="3949"/>
              </a:lnSpc>
            </a:pPr>
            <a:r>
              <a:rPr lang="en-US" sz="3656" spc="-91">
                <a:solidFill>
                  <a:srgbClr val="112D4E"/>
                </a:solidFill>
                <a:latin typeface="Barlow Bold"/>
              </a:rPr>
              <a:t>SARIMAX</a:t>
            </a:r>
          </a:p>
        </p:txBody>
      </p:sp>
      <p:sp>
        <p:nvSpPr>
          <p:cNvPr name="Freeform 34" id="34"/>
          <p:cNvSpPr/>
          <p:nvPr/>
        </p:nvSpPr>
        <p:spPr>
          <a:xfrm flipH="false" flipV="false" rot="0">
            <a:off x="-214126" y="5523622"/>
            <a:ext cx="7548472" cy="6859674"/>
          </a:xfrm>
          <a:custGeom>
            <a:avLst/>
            <a:gdLst/>
            <a:ahLst/>
            <a:cxnLst/>
            <a:rect r="r" b="b" t="t" l="l"/>
            <a:pathLst>
              <a:path h="6859674" w="7548472">
                <a:moveTo>
                  <a:pt x="0" y="0"/>
                </a:moveTo>
                <a:lnTo>
                  <a:pt x="7548472" y="0"/>
                </a:lnTo>
                <a:lnTo>
                  <a:pt x="7548472" y="6859674"/>
                </a:lnTo>
                <a:lnTo>
                  <a:pt x="0" y="6859674"/>
                </a:lnTo>
                <a:lnTo>
                  <a:pt x="0" y="0"/>
                </a:lnTo>
                <a:close/>
              </a:path>
            </a:pathLst>
          </a:custGeom>
          <a:blipFill>
            <a:blip r:embed="rId10"/>
            <a:stretch>
              <a:fillRect l="0" t="0" r="0" b="0"/>
            </a:stretch>
          </a:blipFill>
        </p:spPr>
      </p:sp>
      <p:grpSp>
        <p:nvGrpSpPr>
          <p:cNvPr name="Group 35" id="35"/>
          <p:cNvGrpSpPr/>
          <p:nvPr/>
        </p:nvGrpSpPr>
        <p:grpSpPr>
          <a:xfrm rot="0">
            <a:off x="50754" y="5910363"/>
            <a:ext cx="6769646" cy="5817665"/>
            <a:chOff x="0" y="0"/>
            <a:chExt cx="812800" cy="698500"/>
          </a:xfrm>
        </p:grpSpPr>
        <p:sp>
          <p:nvSpPr>
            <p:cNvPr name="Freeform 36" id="36"/>
            <p:cNvSpPr/>
            <p:nvPr/>
          </p:nvSpPr>
          <p:spPr>
            <a:xfrm flipH="false" flipV="false" rot="0">
              <a:off x="8345" y="0"/>
              <a:ext cx="796110" cy="698500"/>
            </a:xfrm>
            <a:custGeom>
              <a:avLst/>
              <a:gdLst/>
              <a:ahLst/>
              <a:cxnLst/>
              <a:rect r="r" b="b" t="t" l="l"/>
              <a:pathLst>
                <a:path h="698500" w="796110">
                  <a:moveTo>
                    <a:pt x="782600" y="386813"/>
                  </a:moveTo>
                  <a:lnTo>
                    <a:pt x="623110" y="660937"/>
                  </a:lnTo>
                  <a:cubicBezTo>
                    <a:pt x="609579" y="684193"/>
                    <a:pt x="584703" y="698500"/>
                    <a:pt x="557797" y="698500"/>
                  </a:cubicBezTo>
                  <a:lnTo>
                    <a:pt x="238313" y="698500"/>
                  </a:lnTo>
                  <a:cubicBezTo>
                    <a:pt x="211407" y="698500"/>
                    <a:pt x="186531" y="684193"/>
                    <a:pt x="173000" y="660937"/>
                  </a:cubicBezTo>
                  <a:lnTo>
                    <a:pt x="13510" y="386813"/>
                  </a:lnTo>
                  <a:cubicBezTo>
                    <a:pt x="0" y="363593"/>
                    <a:pt x="0" y="334907"/>
                    <a:pt x="13510" y="311687"/>
                  </a:cubicBezTo>
                  <a:lnTo>
                    <a:pt x="173000" y="37563"/>
                  </a:lnTo>
                  <a:cubicBezTo>
                    <a:pt x="186531" y="14307"/>
                    <a:pt x="211407" y="0"/>
                    <a:pt x="238313" y="0"/>
                  </a:cubicBezTo>
                  <a:lnTo>
                    <a:pt x="557797" y="0"/>
                  </a:lnTo>
                  <a:cubicBezTo>
                    <a:pt x="584703" y="0"/>
                    <a:pt x="609579" y="14307"/>
                    <a:pt x="623110" y="37563"/>
                  </a:cubicBezTo>
                  <a:lnTo>
                    <a:pt x="782600" y="311687"/>
                  </a:lnTo>
                  <a:cubicBezTo>
                    <a:pt x="796110" y="334907"/>
                    <a:pt x="796110" y="363593"/>
                    <a:pt x="782600" y="386813"/>
                  </a:cubicBezTo>
                  <a:close/>
                </a:path>
              </a:pathLst>
            </a:custGeom>
            <a:gradFill rotWithShape="true">
              <a:gsLst>
                <a:gs pos="0">
                  <a:srgbClr val="3183ED">
                    <a:alpha val="100000"/>
                  </a:srgbClr>
                </a:gs>
                <a:gs pos="100000">
                  <a:srgbClr val="86E2FF">
                    <a:alpha val="100000"/>
                  </a:srgbClr>
                </a:gs>
              </a:gsLst>
              <a:lin ang="5400000"/>
            </a:gradFill>
          </p:spPr>
        </p:sp>
        <p:sp>
          <p:nvSpPr>
            <p:cNvPr name="TextBox 37" id="3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515805" y="6194494"/>
            <a:ext cx="5839545" cy="5181832"/>
            <a:chOff x="0" y="0"/>
            <a:chExt cx="4346359" cy="3856825"/>
          </a:xfrm>
        </p:grpSpPr>
        <p:sp>
          <p:nvSpPr>
            <p:cNvPr name="Freeform 39" id="39"/>
            <p:cNvSpPr/>
            <p:nvPr/>
          </p:nvSpPr>
          <p:spPr>
            <a:xfrm flipH="false" flipV="false" rot="0">
              <a:off x="-15494" y="0"/>
              <a:ext cx="4361815" cy="3856863"/>
            </a:xfrm>
            <a:custGeom>
              <a:avLst/>
              <a:gdLst/>
              <a:ahLst/>
              <a:cxnLst/>
              <a:rect r="r" b="b" t="t" l="l"/>
              <a:pathLst>
                <a:path h="3856863" w="4361815">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11"/>
              <a:stretch>
                <a:fillRect l="-65244" t="0" r="-65244" b="0"/>
              </a:stretch>
            </a:blipFill>
          </p:spPr>
        </p:sp>
      </p:grpSp>
      <p:grpSp>
        <p:nvGrpSpPr>
          <p:cNvPr name="Group 40" id="40"/>
          <p:cNvGrpSpPr/>
          <p:nvPr/>
        </p:nvGrpSpPr>
        <p:grpSpPr>
          <a:xfrm rot="0">
            <a:off x="-5142108" y="6407896"/>
            <a:ext cx="7129508" cy="6126921"/>
            <a:chOff x="0" y="0"/>
            <a:chExt cx="812800" cy="698500"/>
          </a:xfrm>
        </p:grpSpPr>
        <p:sp>
          <p:nvSpPr>
            <p:cNvPr name="Freeform 41" id="41"/>
            <p:cNvSpPr/>
            <p:nvPr/>
          </p:nvSpPr>
          <p:spPr>
            <a:xfrm flipH="false" flipV="false" rot="0">
              <a:off x="7507" y="0"/>
              <a:ext cx="797787" cy="698500"/>
            </a:xfrm>
            <a:custGeom>
              <a:avLst/>
              <a:gdLst/>
              <a:ahLst/>
              <a:cxnLst/>
              <a:rect r="r" b="b" t="t" l="l"/>
              <a:pathLst>
                <a:path h="698500" w="797787">
                  <a:moveTo>
                    <a:pt x="785634" y="383039"/>
                  </a:moveTo>
                  <a:lnTo>
                    <a:pt x="621752" y="664711"/>
                  </a:lnTo>
                  <a:cubicBezTo>
                    <a:pt x="609581" y="685630"/>
                    <a:pt x="587204" y="698500"/>
                    <a:pt x="563001" y="698500"/>
                  </a:cubicBezTo>
                  <a:lnTo>
                    <a:pt x="234785" y="698500"/>
                  </a:lnTo>
                  <a:cubicBezTo>
                    <a:pt x="210582" y="698500"/>
                    <a:pt x="188205" y="685630"/>
                    <a:pt x="176034" y="664711"/>
                  </a:cubicBezTo>
                  <a:lnTo>
                    <a:pt x="12152" y="383039"/>
                  </a:lnTo>
                  <a:cubicBezTo>
                    <a:pt x="0" y="362152"/>
                    <a:pt x="0" y="336348"/>
                    <a:pt x="12152" y="315461"/>
                  </a:cubicBezTo>
                  <a:lnTo>
                    <a:pt x="176034" y="33789"/>
                  </a:lnTo>
                  <a:cubicBezTo>
                    <a:pt x="188205" y="12870"/>
                    <a:pt x="210582" y="0"/>
                    <a:pt x="234785" y="0"/>
                  </a:cubicBezTo>
                  <a:lnTo>
                    <a:pt x="563001" y="0"/>
                  </a:lnTo>
                  <a:cubicBezTo>
                    <a:pt x="587204" y="0"/>
                    <a:pt x="609581" y="12870"/>
                    <a:pt x="621752" y="33789"/>
                  </a:cubicBezTo>
                  <a:lnTo>
                    <a:pt x="785634" y="315461"/>
                  </a:lnTo>
                  <a:cubicBezTo>
                    <a:pt x="797786" y="336348"/>
                    <a:pt x="797786" y="362152"/>
                    <a:pt x="785634" y="383039"/>
                  </a:cubicBezTo>
                  <a:close/>
                </a:path>
              </a:pathLst>
            </a:custGeom>
            <a:solidFill>
              <a:srgbClr val="000000">
                <a:alpha val="0"/>
              </a:srgbClr>
            </a:solidFill>
            <a:ln w="66675" cap="rnd">
              <a:solidFill>
                <a:srgbClr val="F2F2F2"/>
              </a:solidFill>
              <a:prstDash val="solid"/>
              <a:round/>
            </a:ln>
          </p:spPr>
        </p:sp>
        <p:sp>
          <p:nvSpPr>
            <p:cNvPr name="TextBox 42" id="42"/>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43" id="43"/>
          <p:cNvSpPr/>
          <p:nvPr/>
        </p:nvSpPr>
        <p:spPr>
          <a:xfrm flipH="false" flipV="false" rot="0">
            <a:off x="2960190" y="553653"/>
            <a:ext cx="1884609" cy="833940"/>
          </a:xfrm>
          <a:custGeom>
            <a:avLst/>
            <a:gdLst/>
            <a:ahLst/>
            <a:cxnLst/>
            <a:rect r="r" b="b" t="t" l="l"/>
            <a:pathLst>
              <a:path h="833940" w="1884609">
                <a:moveTo>
                  <a:pt x="0" y="0"/>
                </a:moveTo>
                <a:lnTo>
                  <a:pt x="1884610" y="0"/>
                </a:lnTo>
                <a:lnTo>
                  <a:pt x="1884610" y="833940"/>
                </a:lnTo>
                <a:lnTo>
                  <a:pt x="0" y="833940"/>
                </a:lnTo>
                <a:lnTo>
                  <a:pt x="0" y="0"/>
                </a:lnTo>
                <a:close/>
              </a:path>
            </a:pathLst>
          </a:custGeom>
          <a:blipFill>
            <a:blip r:embed="rId12"/>
            <a:stretch>
              <a:fillRect l="0" t="0" r="0" b="0"/>
            </a:stretch>
          </a:blipFill>
        </p:spPr>
      </p:sp>
      <p:sp>
        <p:nvSpPr>
          <p:cNvPr name="Freeform 44" id="44"/>
          <p:cNvSpPr/>
          <p:nvPr/>
        </p:nvSpPr>
        <p:spPr>
          <a:xfrm flipH="false" flipV="false" rot="0">
            <a:off x="515805" y="553653"/>
            <a:ext cx="2437670" cy="833940"/>
          </a:xfrm>
          <a:custGeom>
            <a:avLst/>
            <a:gdLst/>
            <a:ahLst/>
            <a:cxnLst/>
            <a:rect r="r" b="b" t="t" l="l"/>
            <a:pathLst>
              <a:path h="833940" w="2437670">
                <a:moveTo>
                  <a:pt x="0" y="0"/>
                </a:moveTo>
                <a:lnTo>
                  <a:pt x="2437669" y="0"/>
                </a:lnTo>
                <a:lnTo>
                  <a:pt x="2437669" y="833940"/>
                </a:lnTo>
                <a:lnTo>
                  <a:pt x="0" y="833940"/>
                </a:lnTo>
                <a:lnTo>
                  <a:pt x="0" y="0"/>
                </a:lnTo>
                <a:close/>
              </a:path>
            </a:pathLst>
          </a:custGeom>
          <a:blipFill>
            <a:blip r:embed="rId13"/>
            <a:stretch>
              <a:fillRect l="0" t="0" r="0" b="0"/>
            </a:stretch>
          </a:blipFill>
        </p:spPr>
      </p:sp>
      <p:sp>
        <p:nvSpPr>
          <p:cNvPr name="TextBox 45" id="45"/>
          <p:cNvSpPr txBox="true"/>
          <p:nvPr/>
        </p:nvSpPr>
        <p:spPr>
          <a:xfrm rot="0">
            <a:off x="11908438" y="330696"/>
            <a:ext cx="5884170" cy="398290"/>
          </a:xfrm>
          <a:prstGeom prst="rect">
            <a:avLst/>
          </a:prstGeom>
        </p:spPr>
        <p:txBody>
          <a:bodyPr anchor="t" rtlCol="false" tIns="0" lIns="0" bIns="0" rIns="0">
            <a:spAutoFit/>
          </a:bodyPr>
          <a:lstStyle/>
          <a:p>
            <a:pPr algn="ctr" marL="0" indent="0" lvl="0">
              <a:lnSpc>
                <a:spcPts val="3247"/>
              </a:lnSpc>
              <a:spcBef>
                <a:spcPct val="0"/>
              </a:spcBef>
            </a:pPr>
            <a:r>
              <a:rPr lang="en-US" sz="2319">
                <a:solidFill>
                  <a:srgbClr val="112D4E"/>
                </a:solidFill>
                <a:latin typeface="Barlow Bold"/>
              </a:rPr>
              <a:t>BY </a:t>
            </a:r>
            <a:r>
              <a:rPr lang="en-US" sz="2319">
                <a:solidFill>
                  <a:srgbClr val="112D4E"/>
                </a:solidFill>
                <a:latin typeface="Barlow"/>
              </a:rPr>
              <a:t>RENDIKA NURHARTATNTO SUHARTO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5919152" y="552582"/>
            <a:ext cx="6608028" cy="1205865"/>
          </a:xfrm>
          <a:prstGeom prst="rect">
            <a:avLst/>
          </a:prstGeom>
        </p:spPr>
        <p:txBody>
          <a:bodyPr anchor="t" rtlCol="false" tIns="0" lIns="0" bIns="0" rIns="0">
            <a:spAutoFit/>
          </a:bodyPr>
          <a:lstStyle/>
          <a:p>
            <a:pPr algn="ctr" marL="0" indent="0" lvl="0">
              <a:lnSpc>
                <a:spcPts val="9179"/>
              </a:lnSpc>
            </a:pPr>
            <a:r>
              <a:rPr lang="en-US" sz="8499" spc="-212">
                <a:solidFill>
                  <a:srgbClr val="112D4E"/>
                </a:solidFill>
                <a:latin typeface="Barlow Bold"/>
              </a:rPr>
              <a:t>KESIMPULAN</a:t>
            </a:r>
          </a:p>
        </p:txBody>
      </p:sp>
      <p:sp>
        <p:nvSpPr>
          <p:cNvPr name="Freeform 3" id="3"/>
          <p:cNvSpPr/>
          <p:nvPr/>
        </p:nvSpPr>
        <p:spPr>
          <a:xfrm flipH="false" flipV="false" rot="-5400000">
            <a:off x="495939" y="7757900"/>
            <a:ext cx="6191481" cy="5626509"/>
          </a:xfrm>
          <a:custGeom>
            <a:avLst/>
            <a:gdLst/>
            <a:ahLst/>
            <a:cxnLst/>
            <a:rect r="r" b="b" t="t" l="l"/>
            <a:pathLst>
              <a:path h="5626509" w="6191481">
                <a:moveTo>
                  <a:pt x="0" y="0"/>
                </a:moveTo>
                <a:lnTo>
                  <a:pt x="6191481" y="0"/>
                </a:lnTo>
                <a:lnTo>
                  <a:pt x="6191481" y="5626509"/>
                </a:lnTo>
                <a:lnTo>
                  <a:pt x="0" y="5626509"/>
                </a:lnTo>
                <a:lnTo>
                  <a:pt x="0" y="0"/>
                </a:lnTo>
                <a:close/>
              </a:path>
            </a:pathLst>
          </a:custGeom>
          <a:blipFill>
            <a:blip r:embed="rId2"/>
            <a:stretch>
              <a:fillRect l="0" t="0" r="0" b="0"/>
            </a:stretch>
          </a:blipFill>
        </p:spPr>
      </p:sp>
      <p:sp>
        <p:nvSpPr>
          <p:cNvPr name="Freeform 4" id="4"/>
          <p:cNvSpPr/>
          <p:nvPr/>
        </p:nvSpPr>
        <p:spPr>
          <a:xfrm flipH="false" flipV="false" rot="-5400000">
            <a:off x="-135550" y="7546772"/>
            <a:ext cx="6673358" cy="6064414"/>
          </a:xfrm>
          <a:custGeom>
            <a:avLst/>
            <a:gdLst/>
            <a:ahLst/>
            <a:cxnLst/>
            <a:rect r="r" b="b" t="t" l="l"/>
            <a:pathLst>
              <a:path h="6064414" w="6673358">
                <a:moveTo>
                  <a:pt x="0" y="0"/>
                </a:moveTo>
                <a:lnTo>
                  <a:pt x="6673358" y="0"/>
                </a:lnTo>
                <a:lnTo>
                  <a:pt x="6673358" y="6064414"/>
                </a:lnTo>
                <a:lnTo>
                  <a:pt x="0" y="6064414"/>
                </a:lnTo>
                <a:lnTo>
                  <a:pt x="0" y="0"/>
                </a:lnTo>
                <a:close/>
              </a:path>
            </a:pathLst>
          </a:custGeom>
          <a:blipFill>
            <a:blip r:embed="rId2">
              <a:alphaModFix amt="39000"/>
            </a:blip>
            <a:stretch>
              <a:fillRect l="0" t="0" r="0" b="0"/>
            </a:stretch>
          </a:blipFill>
        </p:spPr>
      </p:sp>
      <p:sp>
        <p:nvSpPr>
          <p:cNvPr name="Freeform 5" id="5"/>
          <p:cNvSpPr/>
          <p:nvPr/>
        </p:nvSpPr>
        <p:spPr>
          <a:xfrm flipH="false" flipV="false" rot="-5400000">
            <a:off x="5516337" y="7687965"/>
            <a:ext cx="6673358" cy="6064414"/>
          </a:xfrm>
          <a:custGeom>
            <a:avLst/>
            <a:gdLst/>
            <a:ahLst/>
            <a:cxnLst/>
            <a:rect r="r" b="b" t="t" l="l"/>
            <a:pathLst>
              <a:path h="6064414" w="6673358">
                <a:moveTo>
                  <a:pt x="0" y="0"/>
                </a:moveTo>
                <a:lnTo>
                  <a:pt x="6673358" y="0"/>
                </a:lnTo>
                <a:lnTo>
                  <a:pt x="6673358" y="6064414"/>
                </a:lnTo>
                <a:lnTo>
                  <a:pt x="0" y="6064414"/>
                </a:lnTo>
                <a:lnTo>
                  <a:pt x="0" y="0"/>
                </a:lnTo>
                <a:close/>
              </a:path>
            </a:pathLst>
          </a:custGeom>
          <a:blipFill>
            <a:blip r:embed="rId2"/>
            <a:stretch>
              <a:fillRect l="0" t="0" r="0" b="0"/>
            </a:stretch>
          </a:blipFill>
        </p:spPr>
      </p:sp>
      <p:sp>
        <p:nvSpPr>
          <p:cNvPr name="Freeform 6" id="6"/>
          <p:cNvSpPr/>
          <p:nvPr/>
        </p:nvSpPr>
        <p:spPr>
          <a:xfrm flipH="false" flipV="false" rot="-5400000">
            <a:off x="10964086" y="7779886"/>
            <a:ext cx="6673358" cy="6064414"/>
          </a:xfrm>
          <a:custGeom>
            <a:avLst/>
            <a:gdLst/>
            <a:ahLst/>
            <a:cxnLst/>
            <a:rect r="r" b="b" t="t" l="l"/>
            <a:pathLst>
              <a:path h="6064414" w="6673358">
                <a:moveTo>
                  <a:pt x="0" y="0"/>
                </a:moveTo>
                <a:lnTo>
                  <a:pt x="6673358" y="0"/>
                </a:lnTo>
                <a:lnTo>
                  <a:pt x="6673358" y="6064414"/>
                </a:lnTo>
                <a:lnTo>
                  <a:pt x="0" y="6064414"/>
                </a:lnTo>
                <a:lnTo>
                  <a:pt x="0" y="0"/>
                </a:lnTo>
                <a:close/>
              </a:path>
            </a:pathLst>
          </a:custGeom>
          <a:blipFill>
            <a:blip r:embed="rId2"/>
            <a:stretch>
              <a:fillRect l="0" t="0" r="0" b="0"/>
            </a:stretch>
          </a:blipFill>
        </p:spPr>
      </p:sp>
      <p:sp>
        <p:nvSpPr>
          <p:cNvPr name="Freeform 7" id="7"/>
          <p:cNvSpPr/>
          <p:nvPr/>
        </p:nvSpPr>
        <p:spPr>
          <a:xfrm flipH="false" flipV="false" rot="-5400000">
            <a:off x="6155154" y="7757900"/>
            <a:ext cx="6191481" cy="5626509"/>
          </a:xfrm>
          <a:custGeom>
            <a:avLst/>
            <a:gdLst/>
            <a:ahLst/>
            <a:cxnLst/>
            <a:rect r="r" b="b" t="t" l="l"/>
            <a:pathLst>
              <a:path h="5626509" w="6191481">
                <a:moveTo>
                  <a:pt x="0" y="0"/>
                </a:moveTo>
                <a:lnTo>
                  <a:pt x="6191481" y="0"/>
                </a:lnTo>
                <a:lnTo>
                  <a:pt x="6191481" y="5626509"/>
                </a:lnTo>
                <a:lnTo>
                  <a:pt x="0" y="5626509"/>
                </a:lnTo>
                <a:lnTo>
                  <a:pt x="0" y="0"/>
                </a:lnTo>
                <a:close/>
              </a:path>
            </a:pathLst>
          </a:custGeom>
          <a:blipFill>
            <a:blip r:embed="rId2">
              <a:alphaModFix amt="39000"/>
            </a:blip>
            <a:stretch>
              <a:fillRect l="0" t="0" r="0" b="0"/>
            </a:stretch>
          </a:blipFill>
        </p:spPr>
      </p:sp>
      <p:grpSp>
        <p:nvGrpSpPr>
          <p:cNvPr name="Group 8" id="8"/>
          <p:cNvGrpSpPr/>
          <p:nvPr/>
        </p:nvGrpSpPr>
        <p:grpSpPr>
          <a:xfrm rot="0">
            <a:off x="1125317" y="7475414"/>
            <a:ext cx="5108020" cy="5943877"/>
            <a:chOff x="0" y="0"/>
            <a:chExt cx="698500" cy="812800"/>
          </a:xfrm>
        </p:grpSpPr>
        <p:sp>
          <p:nvSpPr>
            <p:cNvPr name="Freeform 9" id="9"/>
            <p:cNvSpPr/>
            <p:nvPr/>
          </p:nvSpPr>
          <p:spPr>
            <a:xfrm flipH="false" flipV="false" rot="0">
              <a:off x="0" y="10505"/>
              <a:ext cx="698500" cy="791790"/>
            </a:xfrm>
            <a:custGeom>
              <a:avLst/>
              <a:gdLst/>
              <a:ahLst/>
              <a:cxnLst/>
              <a:rect r="r" b="b" t="t" l="l"/>
              <a:pathLst>
                <a:path h="791790" w="698500">
                  <a:moveTo>
                    <a:pt x="396534" y="17006"/>
                  </a:moveTo>
                  <a:lnTo>
                    <a:pt x="651216" y="165184"/>
                  </a:lnTo>
                  <a:cubicBezTo>
                    <a:pt x="680490" y="182217"/>
                    <a:pt x="698500" y="213531"/>
                    <a:pt x="698500" y="247400"/>
                  </a:cubicBezTo>
                  <a:lnTo>
                    <a:pt x="698500" y="544390"/>
                  </a:lnTo>
                  <a:cubicBezTo>
                    <a:pt x="698500" y="578259"/>
                    <a:pt x="680490" y="609573"/>
                    <a:pt x="651216" y="626606"/>
                  </a:cubicBezTo>
                  <a:lnTo>
                    <a:pt x="396534" y="774784"/>
                  </a:lnTo>
                  <a:cubicBezTo>
                    <a:pt x="367305" y="791790"/>
                    <a:pt x="331195" y="791790"/>
                    <a:pt x="301966" y="774784"/>
                  </a:cubicBezTo>
                  <a:lnTo>
                    <a:pt x="47284" y="626606"/>
                  </a:lnTo>
                  <a:cubicBezTo>
                    <a:pt x="18010" y="609573"/>
                    <a:pt x="0" y="578259"/>
                    <a:pt x="0" y="544390"/>
                  </a:cubicBezTo>
                  <a:lnTo>
                    <a:pt x="0" y="247400"/>
                  </a:lnTo>
                  <a:cubicBezTo>
                    <a:pt x="0" y="213531"/>
                    <a:pt x="18010" y="182217"/>
                    <a:pt x="47284" y="165184"/>
                  </a:cubicBezTo>
                  <a:lnTo>
                    <a:pt x="301966" y="17006"/>
                  </a:lnTo>
                  <a:cubicBezTo>
                    <a:pt x="331195" y="0"/>
                    <a:pt x="367305" y="0"/>
                    <a:pt x="396534" y="17006"/>
                  </a:cubicBezTo>
                  <a:close/>
                </a:path>
              </a:pathLst>
            </a:custGeom>
            <a:gradFill rotWithShape="true">
              <a:gsLst>
                <a:gs pos="0">
                  <a:srgbClr val="3183ED">
                    <a:alpha val="100000"/>
                  </a:srgbClr>
                </a:gs>
                <a:gs pos="100000">
                  <a:srgbClr val="56CCF2">
                    <a:alpha val="100000"/>
                  </a:srgbClr>
                </a:gs>
              </a:gsLst>
              <a:lin ang="5400000"/>
            </a:gradFill>
            <a:ln w="12700">
              <a:solidFill>
                <a:srgbClr val="000000"/>
              </a:solidFill>
            </a:ln>
          </p:spPr>
        </p:sp>
      </p:grpSp>
      <p:grpSp>
        <p:nvGrpSpPr>
          <p:cNvPr name="Group 10" id="10"/>
          <p:cNvGrpSpPr/>
          <p:nvPr/>
        </p:nvGrpSpPr>
        <p:grpSpPr>
          <a:xfrm rot="0">
            <a:off x="6594733" y="7475414"/>
            <a:ext cx="5108020" cy="5943877"/>
            <a:chOff x="0" y="0"/>
            <a:chExt cx="698500" cy="812800"/>
          </a:xfrm>
        </p:grpSpPr>
        <p:sp>
          <p:nvSpPr>
            <p:cNvPr name="Freeform 11" id="11"/>
            <p:cNvSpPr/>
            <p:nvPr/>
          </p:nvSpPr>
          <p:spPr>
            <a:xfrm flipH="false" flipV="false" rot="0">
              <a:off x="0" y="10505"/>
              <a:ext cx="698500" cy="791790"/>
            </a:xfrm>
            <a:custGeom>
              <a:avLst/>
              <a:gdLst/>
              <a:ahLst/>
              <a:cxnLst/>
              <a:rect r="r" b="b" t="t" l="l"/>
              <a:pathLst>
                <a:path h="791790" w="698500">
                  <a:moveTo>
                    <a:pt x="396534" y="17006"/>
                  </a:moveTo>
                  <a:lnTo>
                    <a:pt x="651216" y="165184"/>
                  </a:lnTo>
                  <a:cubicBezTo>
                    <a:pt x="680490" y="182217"/>
                    <a:pt x="698500" y="213531"/>
                    <a:pt x="698500" y="247400"/>
                  </a:cubicBezTo>
                  <a:lnTo>
                    <a:pt x="698500" y="544390"/>
                  </a:lnTo>
                  <a:cubicBezTo>
                    <a:pt x="698500" y="578259"/>
                    <a:pt x="680490" y="609573"/>
                    <a:pt x="651216" y="626606"/>
                  </a:cubicBezTo>
                  <a:lnTo>
                    <a:pt x="396534" y="774784"/>
                  </a:lnTo>
                  <a:cubicBezTo>
                    <a:pt x="367305" y="791790"/>
                    <a:pt x="331195" y="791790"/>
                    <a:pt x="301966" y="774784"/>
                  </a:cubicBezTo>
                  <a:lnTo>
                    <a:pt x="47284" y="626606"/>
                  </a:lnTo>
                  <a:cubicBezTo>
                    <a:pt x="18010" y="609573"/>
                    <a:pt x="0" y="578259"/>
                    <a:pt x="0" y="544390"/>
                  </a:cubicBezTo>
                  <a:lnTo>
                    <a:pt x="0" y="247400"/>
                  </a:lnTo>
                  <a:cubicBezTo>
                    <a:pt x="0" y="213531"/>
                    <a:pt x="18010" y="182217"/>
                    <a:pt x="47284" y="165184"/>
                  </a:cubicBezTo>
                  <a:lnTo>
                    <a:pt x="301966" y="17006"/>
                  </a:lnTo>
                  <a:cubicBezTo>
                    <a:pt x="331195" y="0"/>
                    <a:pt x="367305" y="0"/>
                    <a:pt x="396534" y="17006"/>
                  </a:cubicBezTo>
                  <a:close/>
                </a:path>
              </a:pathLst>
            </a:custGeom>
            <a:gradFill rotWithShape="true">
              <a:gsLst>
                <a:gs pos="0">
                  <a:srgbClr val="FFB613">
                    <a:alpha val="100000"/>
                  </a:srgbClr>
                </a:gs>
                <a:gs pos="100000">
                  <a:srgbClr val="FFE42F">
                    <a:alpha val="100000"/>
                  </a:srgbClr>
                </a:gs>
              </a:gsLst>
              <a:lin ang="5400000"/>
            </a:gradFill>
            <a:ln w="12700">
              <a:solidFill>
                <a:srgbClr val="000000"/>
              </a:solidFill>
            </a:ln>
          </p:spPr>
        </p:sp>
      </p:grpSp>
      <p:grpSp>
        <p:nvGrpSpPr>
          <p:cNvPr name="Group 12" id="12"/>
          <p:cNvGrpSpPr/>
          <p:nvPr/>
        </p:nvGrpSpPr>
        <p:grpSpPr>
          <a:xfrm rot="0">
            <a:off x="1399638" y="7794624"/>
            <a:ext cx="4559378" cy="5305457"/>
            <a:chOff x="0" y="0"/>
            <a:chExt cx="698500" cy="812800"/>
          </a:xfrm>
        </p:grpSpPr>
        <p:sp>
          <p:nvSpPr>
            <p:cNvPr name="Freeform 13" id="13"/>
            <p:cNvSpPr/>
            <p:nvPr/>
          </p:nvSpPr>
          <p:spPr>
            <a:xfrm flipH="false" flipV="false" rot="0">
              <a:off x="0" y="11769"/>
              <a:ext cx="698500" cy="789262"/>
            </a:xfrm>
            <a:custGeom>
              <a:avLst/>
              <a:gdLst/>
              <a:ahLst/>
              <a:cxnLst/>
              <a:rect r="r" b="b" t="t" l="l"/>
              <a:pathLst>
                <a:path h="789262" w="698500">
                  <a:moveTo>
                    <a:pt x="402224" y="19052"/>
                  </a:moveTo>
                  <a:lnTo>
                    <a:pt x="645526" y="160610"/>
                  </a:lnTo>
                  <a:cubicBezTo>
                    <a:pt x="678323" y="179692"/>
                    <a:pt x="698500" y="214774"/>
                    <a:pt x="698500" y="252719"/>
                  </a:cubicBezTo>
                  <a:lnTo>
                    <a:pt x="698500" y="536543"/>
                  </a:lnTo>
                  <a:cubicBezTo>
                    <a:pt x="698500" y="574488"/>
                    <a:pt x="678323" y="609570"/>
                    <a:pt x="645526" y="628652"/>
                  </a:cubicBezTo>
                  <a:lnTo>
                    <a:pt x="402224" y="770210"/>
                  </a:lnTo>
                  <a:cubicBezTo>
                    <a:pt x="369478" y="789262"/>
                    <a:pt x="329022" y="789262"/>
                    <a:pt x="296276" y="770210"/>
                  </a:cubicBezTo>
                  <a:lnTo>
                    <a:pt x="52974" y="628652"/>
                  </a:lnTo>
                  <a:cubicBezTo>
                    <a:pt x="20177" y="609570"/>
                    <a:pt x="0" y="574488"/>
                    <a:pt x="0" y="536543"/>
                  </a:cubicBezTo>
                  <a:lnTo>
                    <a:pt x="0" y="252719"/>
                  </a:lnTo>
                  <a:cubicBezTo>
                    <a:pt x="0" y="214774"/>
                    <a:pt x="20177" y="179692"/>
                    <a:pt x="52974" y="160610"/>
                  </a:cubicBezTo>
                  <a:lnTo>
                    <a:pt x="296276" y="19052"/>
                  </a:lnTo>
                  <a:cubicBezTo>
                    <a:pt x="329022" y="0"/>
                    <a:pt x="369478" y="0"/>
                    <a:pt x="402224" y="19052"/>
                  </a:cubicBezTo>
                  <a:close/>
                </a:path>
              </a:pathLst>
            </a:custGeom>
            <a:blipFill>
              <a:blip r:embed="rId3"/>
              <a:stretch>
                <a:fillRect l="-33774" t="0" r="-33774" b="0"/>
              </a:stretch>
            </a:blipFill>
          </p:spPr>
        </p:sp>
      </p:grpSp>
      <p:grpSp>
        <p:nvGrpSpPr>
          <p:cNvPr name="Group 14" id="14"/>
          <p:cNvGrpSpPr/>
          <p:nvPr/>
        </p:nvGrpSpPr>
        <p:grpSpPr>
          <a:xfrm rot="0">
            <a:off x="6869054" y="7794624"/>
            <a:ext cx="4559378" cy="5305457"/>
            <a:chOff x="0" y="0"/>
            <a:chExt cx="698500" cy="812800"/>
          </a:xfrm>
        </p:grpSpPr>
        <p:sp>
          <p:nvSpPr>
            <p:cNvPr name="Freeform 15" id="15"/>
            <p:cNvSpPr/>
            <p:nvPr/>
          </p:nvSpPr>
          <p:spPr>
            <a:xfrm flipH="false" flipV="false" rot="0">
              <a:off x="0" y="11769"/>
              <a:ext cx="698500" cy="789262"/>
            </a:xfrm>
            <a:custGeom>
              <a:avLst/>
              <a:gdLst/>
              <a:ahLst/>
              <a:cxnLst/>
              <a:rect r="r" b="b" t="t" l="l"/>
              <a:pathLst>
                <a:path h="789262" w="698500">
                  <a:moveTo>
                    <a:pt x="402224" y="19052"/>
                  </a:moveTo>
                  <a:lnTo>
                    <a:pt x="645526" y="160610"/>
                  </a:lnTo>
                  <a:cubicBezTo>
                    <a:pt x="678323" y="179692"/>
                    <a:pt x="698500" y="214774"/>
                    <a:pt x="698500" y="252719"/>
                  </a:cubicBezTo>
                  <a:lnTo>
                    <a:pt x="698500" y="536543"/>
                  </a:lnTo>
                  <a:cubicBezTo>
                    <a:pt x="698500" y="574488"/>
                    <a:pt x="678323" y="609570"/>
                    <a:pt x="645526" y="628652"/>
                  </a:cubicBezTo>
                  <a:lnTo>
                    <a:pt x="402224" y="770210"/>
                  </a:lnTo>
                  <a:cubicBezTo>
                    <a:pt x="369478" y="789262"/>
                    <a:pt x="329022" y="789262"/>
                    <a:pt x="296276" y="770210"/>
                  </a:cubicBezTo>
                  <a:lnTo>
                    <a:pt x="52974" y="628652"/>
                  </a:lnTo>
                  <a:cubicBezTo>
                    <a:pt x="20177" y="609570"/>
                    <a:pt x="0" y="574488"/>
                    <a:pt x="0" y="536543"/>
                  </a:cubicBezTo>
                  <a:lnTo>
                    <a:pt x="0" y="252719"/>
                  </a:lnTo>
                  <a:cubicBezTo>
                    <a:pt x="0" y="214774"/>
                    <a:pt x="20177" y="179692"/>
                    <a:pt x="52974" y="160610"/>
                  </a:cubicBezTo>
                  <a:lnTo>
                    <a:pt x="296276" y="19052"/>
                  </a:lnTo>
                  <a:cubicBezTo>
                    <a:pt x="329022" y="0"/>
                    <a:pt x="369478" y="0"/>
                    <a:pt x="402224" y="19052"/>
                  </a:cubicBezTo>
                  <a:close/>
                </a:path>
              </a:pathLst>
            </a:custGeom>
            <a:blipFill>
              <a:blip r:embed="rId4"/>
              <a:stretch>
                <a:fillRect l="-49226" t="0" r="-49226" b="0"/>
              </a:stretch>
            </a:blipFill>
          </p:spPr>
        </p:sp>
      </p:grpSp>
      <p:sp>
        <p:nvSpPr>
          <p:cNvPr name="Freeform 16" id="16"/>
          <p:cNvSpPr/>
          <p:nvPr/>
        </p:nvSpPr>
        <p:spPr>
          <a:xfrm flipH="false" flipV="false" rot="-5400000">
            <a:off x="11266771" y="7757900"/>
            <a:ext cx="6191481" cy="5626509"/>
          </a:xfrm>
          <a:custGeom>
            <a:avLst/>
            <a:gdLst/>
            <a:ahLst/>
            <a:cxnLst/>
            <a:rect r="r" b="b" t="t" l="l"/>
            <a:pathLst>
              <a:path h="5626509" w="6191481">
                <a:moveTo>
                  <a:pt x="0" y="0"/>
                </a:moveTo>
                <a:lnTo>
                  <a:pt x="6191481" y="0"/>
                </a:lnTo>
                <a:lnTo>
                  <a:pt x="6191481" y="5626509"/>
                </a:lnTo>
                <a:lnTo>
                  <a:pt x="0" y="5626509"/>
                </a:lnTo>
                <a:lnTo>
                  <a:pt x="0" y="0"/>
                </a:lnTo>
                <a:close/>
              </a:path>
            </a:pathLst>
          </a:custGeom>
          <a:blipFill>
            <a:blip r:embed="rId2">
              <a:alphaModFix amt="39000"/>
            </a:blip>
            <a:stretch>
              <a:fillRect l="0" t="0" r="0" b="0"/>
            </a:stretch>
          </a:blipFill>
        </p:spPr>
      </p:sp>
      <p:grpSp>
        <p:nvGrpSpPr>
          <p:cNvPr name="Group 17" id="17"/>
          <p:cNvGrpSpPr/>
          <p:nvPr/>
        </p:nvGrpSpPr>
        <p:grpSpPr>
          <a:xfrm rot="0">
            <a:off x="12064149" y="7475414"/>
            <a:ext cx="5108020" cy="5943877"/>
            <a:chOff x="0" y="0"/>
            <a:chExt cx="698500" cy="812800"/>
          </a:xfrm>
        </p:grpSpPr>
        <p:sp>
          <p:nvSpPr>
            <p:cNvPr name="Freeform 18" id="18"/>
            <p:cNvSpPr/>
            <p:nvPr/>
          </p:nvSpPr>
          <p:spPr>
            <a:xfrm flipH="false" flipV="false" rot="0">
              <a:off x="0" y="10505"/>
              <a:ext cx="698500" cy="791790"/>
            </a:xfrm>
            <a:custGeom>
              <a:avLst/>
              <a:gdLst/>
              <a:ahLst/>
              <a:cxnLst/>
              <a:rect r="r" b="b" t="t" l="l"/>
              <a:pathLst>
                <a:path h="791790" w="698500">
                  <a:moveTo>
                    <a:pt x="396534" y="17006"/>
                  </a:moveTo>
                  <a:lnTo>
                    <a:pt x="651216" y="165184"/>
                  </a:lnTo>
                  <a:cubicBezTo>
                    <a:pt x="680490" y="182217"/>
                    <a:pt x="698500" y="213531"/>
                    <a:pt x="698500" y="247400"/>
                  </a:cubicBezTo>
                  <a:lnTo>
                    <a:pt x="698500" y="544390"/>
                  </a:lnTo>
                  <a:cubicBezTo>
                    <a:pt x="698500" y="578259"/>
                    <a:pt x="680490" y="609573"/>
                    <a:pt x="651216" y="626606"/>
                  </a:cubicBezTo>
                  <a:lnTo>
                    <a:pt x="396534" y="774784"/>
                  </a:lnTo>
                  <a:cubicBezTo>
                    <a:pt x="367305" y="791790"/>
                    <a:pt x="331195" y="791790"/>
                    <a:pt x="301966" y="774784"/>
                  </a:cubicBezTo>
                  <a:lnTo>
                    <a:pt x="47284" y="626606"/>
                  </a:lnTo>
                  <a:cubicBezTo>
                    <a:pt x="18010" y="609573"/>
                    <a:pt x="0" y="578259"/>
                    <a:pt x="0" y="544390"/>
                  </a:cubicBezTo>
                  <a:lnTo>
                    <a:pt x="0" y="247400"/>
                  </a:lnTo>
                  <a:cubicBezTo>
                    <a:pt x="0" y="213531"/>
                    <a:pt x="18010" y="182217"/>
                    <a:pt x="47284" y="165184"/>
                  </a:cubicBezTo>
                  <a:lnTo>
                    <a:pt x="301966" y="17006"/>
                  </a:lnTo>
                  <a:cubicBezTo>
                    <a:pt x="331195" y="0"/>
                    <a:pt x="367305" y="0"/>
                    <a:pt x="396534" y="17006"/>
                  </a:cubicBezTo>
                  <a:close/>
                </a:path>
              </a:pathLst>
            </a:custGeom>
            <a:gradFill rotWithShape="true">
              <a:gsLst>
                <a:gs pos="0">
                  <a:srgbClr val="3183ED">
                    <a:alpha val="100000"/>
                  </a:srgbClr>
                </a:gs>
                <a:gs pos="100000">
                  <a:srgbClr val="56CCF2">
                    <a:alpha val="100000"/>
                  </a:srgbClr>
                </a:gs>
              </a:gsLst>
              <a:lin ang="5400000"/>
            </a:gradFill>
            <a:ln w="12700">
              <a:solidFill>
                <a:srgbClr val="000000"/>
              </a:solidFill>
            </a:ln>
          </p:spPr>
        </p:sp>
      </p:grpSp>
      <p:grpSp>
        <p:nvGrpSpPr>
          <p:cNvPr name="Group 19" id="19"/>
          <p:cNvGrpSpPr/>
          <p:nvPr/>
        </p:nvGrpSpPr>
        <p:grpSpPr>
          <a:xfrm rot="0">
            <a:off x="12338470" y="7794624"/>
            <a:ext cx="4559378" cy="5305457"/>
            <a:chOff x="0" y="0"/>
            <a:chExt cx="698500" cy="812800"/>
          </a:xfrm>
        </p:grpSpPr>
        <p:sp>
          <p:nvSpPr>
            <p:cNvPr name="Freeform 20" id="20"/>
            <p:cNvSpPr/>
            <p:nvPr/>
          </p:nvSpPr>
          <p:spPr>
            <a:xfrm flipH="false" flipV="false" rot="0">
              <a:off x="0" y="11769"/>
              <a:ext cx="698500" cy="789262"/>
            </a:xfrm>
            <a:custGeom>
              <a:avLst/>
              <a:gdLst/>
              <a:ahLst/>
              <a:cxnLst/>
              <a:rect r="r" b="b" t="t" l="l"/>
              <a:pathLst>
                <a:path h="789262" w="698500">
                  <a:moveTo>
                    <a:pt x="402224" y="19052"/>
                  </a:moveTo>
                  <a:lnTo>
                    <a:pt x="645526" y="160610"/>
                  </a:lnTo>
                  <a:cubicBezTo>
                    <a:pt x="678323" y="179692"/>
                    <a:pt x="698500" y="214774"/>
                    <a:pt x="698500" y="252719"/>
                  </a:cubicBezTo>
                  <a:lnTo>
                    <a:pt x="698500" y="536543"/>
                  </a:lnTo>
                  <a:cubicBezTo>
                    <a:pt x="698500" y="574488"/>
                    <a:pt x="678323" y="609570"/>
                    <a:pt x="645526" y="628652"/>
                  </a:cubicBezTo>
                  <a:lnTo>
                    <a:pt x="402224" y="770210"/>
                  </a:lnTo>
                  <a:cubicBezTo>
                    <a:pt x="369478" y="789262"/>
                    <a:pt x="329022" y="789262"/>
                    <a:pt x="296276" y="770210"/>
                  </a:cubicBezTo>
                  <a:lnTo>
                    <a:pt x="52974" y="628652"/>
                  </a:lnTo>
                  <a:cubicBezTo>
                    <a:pt x="20177" y="609570"/>
                    <a:pt x="0" y="574488"/>
                    <a:pt x="0" y="536543"/>
                  </a:cubicBezTo>
                  <a:lnTo>
                    <a:pt x="0" y="252719"/>
                  </a:lnTo>
                  <a:cubicBezTo>
                    <a:pt x="0" y="214774"/>
                    <a:pt x="20177" y="179692"/>
                    <a:pt x="52974" y="160610"/>
                  </a:cubicBezTo>
                  <a:lnTo>
                    <a:pt x="296276" y="19052"/>
                  </a:lnTo>
                  <a:cubicBezTo>
                    <a:pt x="329022" y="0"/>
                    <a:pt x="369478" y="0"/>
                    <a:pt x="402224" y="19052"/>
                  </a:cubicBezTo>
                  <a:close/>
                </a:path>
              </a:pathLst>
            </a:custGeom>
            <a:blipFill>
              <a:blip r:embed="rId5"/>
              <a:stretch>
                <a:fillRect l="-52648" t="0" r="-52648" b="0"/>
              </a:stretch>
            </a:blipFill>
          </p:spPr>
        </p:sp>
      </p:grpSp>
      <p:sp>
        <p:nvSpPr>
          <p:cNvPr name="TextBox 21" id="21"/>
          <p:cNvSpPr txBox="true"/>
          <p:nvPr/>
        </p:nvSpPr>
        <p:spPr>
          <a:xfrm rot="0">
            <a:off x="1838150" y="3387352"/>
            <a:ext cx="14390398" cy="3664696"/>
          </a:xfrm>
          <a:prstGeom prst="rect">
            <a:avLst/>
          </a:prstGeom>
        </p:spPr>
        <p:txBody>
          <a:bodyPr anchor="t" rtlCol="false" tIns="0" lIns="0" bIns="0" rIns="0">
            <a:spAutoFit/>
          </a:bodyPr>
          <a:lstStyle/>
          <a:p>
            <a:pPr algn="just" marL="0" indent="0" lvl="0">
              <a:lnSpc>
                <a:spcPts val="3283"/>
              </a:lnSpc>
            </a:pPr>
            <a:r>
              <a:rPr lang="en-US" sz="2345" spc="-44">
                <a:solidFill>
                  <a:srgbClr val="000000"/>
                </a:solidFill>
                <a:latin typeface="Clear Sans"/>
              </a:rPr>
              <a:t>Kesimpulan dari analisis perbandingan antara model SARIMA, ARIMA, SARIMAX, dan Time Series Regression (TSR) metode OLS dalam meramalkan konsentrasi karbon dioksida (CO2) dari Observatorium Mauna Loa adalah bahwa model SARIMA (0, 1, 0) (2, 1, 1, 12)  unggul dalam memprediksi konsentrasi CO2 dibandingkan dengan ARIMA. Meskipun demikian, pendekatan hybrid SARIMAX dengan penggabungan residual dari model TSR OLS ke dalam model SARIMA berhasil meningkatkan akurasi prediksi, meskipun masih kalah efektif dibandingkan dengan SARIMA murni. Rekomendasi untuk penelitian selanjutnya adalah mengeksplorasi lebih banyak orde dalam penggunaan optimizer hyperparameters serta memperluas komposisi dalam metode hold-out. Jika data yang digunakan bersifat musiman, saran tersebut juga menyarankan untuk menghindari penggunaan model ARIMA sebagai model prediksi.</a:t>
            </a:r>
          </a:p>
        </p:txBody>
      </p:sp>
      <p:grpSp>
        <p:nvGrpSpPr>
          <p:cNvPr name="Group 22" id="22"/>
          <p:cNvGrpSpPr/>
          <p:nvPr/>
        </p:nvGrpSpPr>
        <p:grpSpPr>
          <a:xfrm rot="0">
            <a:off x="15847548" y="-1968163"/>
            <a:ext cx="7573225" cy="6508240"/>
            <a:chOff x="0" y="0"/>
            <a:chExt cx="812800" cy="698500"/>
          </a:xfrm>
        </p:grpSpPr>
        <p:sp>
          <p:nvSpPr>
            <p:cNvPr name="Freeform 23" id="23"/>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24" id="2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5198104" y="-1968163"/>
            <a:ext cx="7573225" cy="6508240"/>
            <a:chOff x="0" y="0"/>
            <a:chExt cx="812800" cy="698500"/>
          </a:xfrm>
        </p:grpSpPr>
        <p:sp>
          <p:nvSpPr>
            <p:cNvPr name="Freeform 26" id="26"/>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27" id="2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6557252" y="-1309297"/>
            <a:ext cx="6172867" cy="5304807"/>
            <a:chOff x="0" y="0"/>
            <a:chExt cx="812800" cy="698500"/>
          </a:xfrm>
        </p:grpSpPr>
        <p:sp>
          <p:nvSpPr>
            <p:cNvPr name="Freeform 29" id="29"/>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30" id="3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4488400" y="-1309297"/>
            <a:ext cx="6172867" cy="5304807"/>
            <a:chOff x="0" y="0"/>
            <a:chExt cx="812800" cy="698500"/>
          </a:xfrm>
        </p:grpSpPr>
        <p:sp>
          <p:nvSpPr>
            <p:cNvPr name="Freeform 32" id="32"/>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33" id="3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10800000">
            <a:off x="15401426" y="-1548695"/>
            <a:ext cx="3715747" cy="4323778"/>
            <a:chOff x="0" y="0"/>
            <a:chExt cx="698500" cy="812800"/>
          </a:xfrm>
        </p:grpSpPr>
        <p:sp>
          <p:nvSpPr>
            <p:cNvPr name="Freeform 35" id="35"/>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36" id="36"/>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37" id="37"/>
          <p:cNvGrpSpPr/>
          <p:nvPr/>
        </p:nvGrpSpPr>
        <p:grpSpPr>
          <a:xfrm rot="-10800000">
            <a:off x="-930682" y="-1548695"/>
            <a:ext cx="3715747" cy="4323778"/>
            <a:chOff x="0" y="0"/>
            <a:chExt cx="698500" cy="812800"/>
          </a:xfrm>
        </p:grpSpPr>
        <p:sp>
          <p:nvSpPr>
            <p:cNvPr name="Freeform 38" id="38"/>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39" id="39"/>
            <p:cNvSpPr txBox="true"/>
            <p:nvPr/>
          </p:nvSpPr>
          <p:spPr>
            <a:xfrm>
              <a:off x="0" y="82550"/>
              <a:ext cx="698500" cy="590550"/>
            </a:xfrm>
            <a:prstGeom prst="rect">
              <a:avLst/>
            </a:prstGeom>
          </p:spPr>
          <p:txBody>
            <a:bodyPr anchor="ctr" rtlCol="false" tIns="120277" lIns="120277" bIns="120277" rIns="120277"/>
            <a:lstStyle/>
            <a:p>
              <a:pPr algn="ctr">
                <a:lnSpc>
                  <a:spcPts val="2659"/>
                </a:lnSpc>
              </a:pPr>
            </a:p>
          </p:txBody>
        </p:sp>
      </p:grpSp>
      <p:grpSp>
        <p:nvGrpSpPr>
          <p:cNvPr name="Group 40" id="40"/>
          <p:cNvGrpSpPr/>
          <p:nvPr/>
        </p:nvGrpSpPr>
        <p:grpSpPr>
          <a:xfrm rot="-10800000">
            <a:off x="5131326" y="1853168"/>
            <a:ext cx="8202730" cy="937688"/>
            <a:chOff x="0" y="0"/>
            <a:chExt cx="5970210" cy="682480"/>
          </a:xfrm>
        </p:grpSpPr>
        <p:sp>
          <p:nvSpPr>
            <p:cNvPr name="Freeform 41" id="41"/>
            <p:cNvSpPr/>
            <p:nvPr/>
          </p:nvSpPr>
          <p:spPr>
            <a:xfrm flipH="false" flipV="false" rot="0">
              <a:off x="4118" y="0"/>
              <a:ext cx="5961973" cy="682480"/>
            </a:xfrm>
            <a:custGeom>
              <a:avLst/>
              <a:gdLst/>
              <a:ahLst/>
              <a:cxnLst/>
              <a:rect r="r" b="b" t="t" l="l"/>
              <a:pathLst>
                <a:path h="682480" w="5961973">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true">
              <a:gsLst>
                <a:gs pos="0">
                  <a:srgbClr val="3183ED">
                    <a:alpha val="100000"/>
                  </a:srgbClr>
                </a:gs>
                <a:gs pos="100000">
                  <a:srgbClr val="56CCF2">
                    <a:alpha val="100000"/>
                  </a:srgbClr>
                </a:gs>
              </a:gsLst>
              <a:lin ang="5400000"/>
            </a:gradFill>
            <a:ln cap="sq">
              <a:noFill/>
              <a:prstDash val="solid"/>
              <a:miter/>
            </a:ln>
          </p:spPr>
        </p:sp>
        <p:sp>
          <p:nvSpPr>
            <p:cNvPr name="TextBox 42" id="42"/>
            <p:cNvSpPr txBox="true"/>
            <p:nvPr/>
          </p:nvSpPr>
          <p:spPr>
            <a:xfrm>
              <a:off x="127000" y="-57150"/>
              <a:ext cx="5716210" cy="739630"/>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5938202" y="1919843"/>
            <a:ext cx="6588978" cy="736877"/>
          </a:xfrm>
          <a:prstGeom prst="rect">
            <a:avLst/>
          </a:prstGeom>
        </p:spPr>
        <p:txBody>
          <a:bodyPr anchor="t" rtlCol="false" tIns="0" lIns="0" bIns="0" rIns="0">
            <a:spAutoFit/>
          </a:bodyPr>
          <a:lstStyle/>
          <a:p>
            <a:pPr algn="ctr" marL="0" indent="0" lvl="0">
              <a:lnSpc>
                <a:spcPts val="5644"/>
              </a:lnSpc>
            </a:pPr>
            <a:r>
              <a:rPr lang="en-US" sz="5226">
                <a:solidFill>
                  <a:srgbClr val="FFFFFF"/>
                </a:solidFill>
                <a:latin typeface="Barlow Bold"/>
              </a:rPr>
              <a:t>DARI PENELITIAN</a:t>
            </a:r>
          </a:p>
        </p:txBody>
      </p:sp>
      <p:grpSp>
        <p:nvGrpSpPr>
          <p:cNvPr name="Group 44" id="44"/>
          <p:cNvGrpSpPr/>
          <p:nvPr/>
        </p:nvGrpSpPr>
        <p:grpSpPr>
          <a:xfrm rot="0">
            <a:off x="3222134" y="661567"/>
            <a:ext cx="11843733" cy="833940"/>
            <a:chOff x="0" y="0"/>
            <a:chExt cx="15791644" cy="1111919"/>
          </a:xfrm>
        </p:grpSpPr>
        <p:sp>
          <p:nvSpPr>
            <p:cNvPr name="Freeform 45" id="45"/>
            <p:cNvSpPr/>
            <p:nvPr/>
          </p:nvSpPr>
          <p:spPr>
            <a:xfrm flipH="false" flipV="false" rot="0">
              <a:off x="13278831" y="0"/>
              <a:ext cx="2512812" cy="1111919"/>
            </a:xfrm>
            <a:custGeom>
              <a:avLst/>
              <a:gdLst/>
              <a:ahLst/>
              <a:cxnLst/>
              <a:rect r="r" b="b" t="t" l="l"/>
              <a:pathLst>
                <a:path h="1111919" w="2512812">
                  <a:moveTo>
                    <a:pt x="0" y="0"/>
                  </a:moveTo>
                  <a:lnTo>
                    <a:pt x="2512813" y="0"/>
                  </a:lnTo>
                  <a:lnTo>
                    <a:pt x="2512813" y="1111919"/>
                  </a:lnTo>
                  <a:lnTo>
                    <a:pt x="0" y="1111919"/>
                  </a:lnTo>
                  <a:lnTo>
                    <a:pt x="0" y="0"/>
                  </a:lnTo>
                  <a:close/>
                </a:path>
              </a:pathLst>
            </a:custGeom>
            <a:blipFill>
              <a:blip r:embed="rId6"/>
              <a:stretch>
                <a:fillRect l="0" t="0" r="0" b="0"/>
              </a:stretch>
            </a:blipFill>
          </p:spPr>
        </p:sp>
        <p:sp>
          <p:nvSpPr>
            <p:cNvPr name="Freeform 46" id="46"/>
            <p:cNvSpPr/>
            <p:nvPr/>
          </p:nvSpPr>
          <p:spPr>
            <a:xfrm flipH="false" flipV="false" rot="0">
              <a:off x="0" y="0"/>
              <a:ext cx="3250226" cy="1111919"/>
            </a:xfrm>
            <a:custGeom>
              <a:avLst/>
              <a:gdLst/>
              <a:ahLst/>
              <a:cxnLst/>
              <a:rect r="r" b="b" t="t" l="l"/>
              <a:pathLst>
                <a:path h="1111919" w="3250226">
                  <a:moveTo>
                    <a:pt x="0" y="0"/>
                  </a:moveTo>
                  <a:lnTo>
                    <a:pt x="3250226" y="0"/>
                  </a:lnTo>
                  <a:lnTo>
                    <a:pt x="3250226" y="1111919"/>
                  </a:lnTo>
                  <a:lnTo>
                    <a:pt x="0" y="1111919"/>
                  </a:lnTo>
                  <a:lnTo>
                    <a:pt x="0" y="0"/>
                  </a:lnTo>
                  <a:close/>
                </a:path>
              </a:pathLst>
            </a:custGeom>
            <a:blipFill>
              <a:blip r:embed="rId7"/>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DAF4vjkenAc</dc:identifier>
  <dcterms:modified xsi:type="dcterms:W3CDTF">2011-08-01T06:04:30Z</dcterms:modified>
  <cp:revision>1</cp:revision>
  <dc:title>By Rendika nurhartatnto Suharto</dc:title>
</cp:coreProperties>
</file>